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323" r:id="rId2"/>
    <p:sldId id="350" r:id="rId3"/>
    <p:sldId id="353" r:id="rId4"/>
    <p:sldId id="346" r:id="rId5"/>
    <p:sldId id="354" r:id="rId6"/>
    <p:sldId id="352" r:id="rId7"/>
    <p:sldId id="347" r:id="rId8"/>
    <p:sldId id="349" r:id="rId9"/>
    <p:sldId id="351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290B-3931-47D4-A572-AB188245B068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523A7-F95F-4601-A44B-0B3E854B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28A4BA-1994-482F-B5A5-38122865A98B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C141-E151-4B95-A535-A6378C48483A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0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4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3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3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2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3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523A7-F95F-4601-A44B-0B3E854B3A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C141-E151-4B95-A535-A6378C48483A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EBF9-A80A-4CF0-8FC6-96BD1B50D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FA2D-083F-4A80-8927-2D71B38684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EE6E-E5A6-4721-BB88-5767E36CB4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F037-A18C-4C63-A3DB-F4CDD869B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9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tx1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EE0C-E0AD-484F-9FF9-105D4D9AA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1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0C23-EC93-4E1A-AABA-886732180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EA62-2532-40E8-81F4-33F5C5C4D7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8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2053-9F7E-4137-A027-D0C93B31B1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FBE5-40E7-4704-8E5B-D7C55BDC1F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4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B82C-16C0-4322-9298-4A07A561E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2DB8-432E-4CB2-9317-038E32DC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6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4138-1F54-4EB6-8AFC-F73C460F0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80839-752E-428B-8660-B82B473A5B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6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 baseline="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baseline="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 baseline="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 baseline="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Development of Methods for Retrieval and Interpretation of TEMPO NO</a:t>
            </a:r>
            <a:r>
              <a:rPr lang="en-US" sz="2800" b="1" baseline="-25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Columns for Top-down Constraints on NO</a:t>
            </a:r>
            <a:r>
              <a:rPr lang="en-US" sz="2800" b="1" baseline="-25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x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Emissions &amp; </a:t>
            </a:r>
            <a:r>
              <a:rPr lang="en-US" sz="28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</a:t>
            </a:r>
            <a:r>
              <a:rPr lang="en-US" sz="2800" b="1" baseline="-25000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</a:t>
            </a:r>
            <a:r>
              <a:rPr lang="en-US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Deposition </a:t>
            </a:r>
            <a:endParaRPr lang="en-US" sz="28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1787366"/>
            <a:ext cx="7696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</a:rPr>
              <a:t>Randall 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Martin (Dalhousie, Harvard-Smithsonian)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and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Jeff Geddes (Dalhousie  Boston University)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with </a:t>
            </a: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</a:rPr>
              <a:t>contributions from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Matthew Cooper (Dalhousie), Daven </a:t>
            </a:r>
            <a:r>
              <a:rPr lang="en-US" sz="2000" b="1" dirty="0" err="1" smtClean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Henze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 (CU Boulder)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3400" y="5352871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TEMPO Science Team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Washington 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2 June 2016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4290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229600" cy="381001"/>
          </a:xfrm>
        </p:spPr>
        <p:txBody>
          <a:bodyPr/>
          <a:lstStyle/>
          <a:p>
            <a:r>
              <a:rPr lang="en-CA" dirty="0" smtClean="0"/>
              <a:t>E.g. </a:t>
            </a:r>
            <a:r>
              <a:rPr lang="en-CA" dirty="0" err="1" smtClean="0"/>
              <a:t>NO</a:t>
            </a:r>
            <a:r>
              <a:rPr lang="en-CA" baseline="-25000" dirty="0" err="1" smtClean="0"/>
              <a:t>y</a:t>
            </a:r>
            <a:r>
              <a:rPr lang="en-CA" dirty="0" smtClean="0"/>
              <a:t> Deposition Updates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6" y="1676400"/>
            <a:ext cx="8044295" cy="33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327" y="4507468"/>
            <a:ext cx="26992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Nowlan</a:t>
            </a:r>
            <a:r>
              <a:rPr lang="en-CA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et al. 2014 (GBC)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476" y="609600"/>
            <a:ext cx="837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Previous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FFFF"/>
                </a:solidFill>
              </a:rPr>
              <a:t>Use OMI-derived surface NO</a:t>
            </a:r>
            <a:r>
              <a:rPr lang="en-CA" baseline="-25000" dirty="0" smtClean="0">
                <a:solidFill>
                  <a:srgbClr val="FFFFFF"/>
                </a:solidFill>
              </a:rPr>
              <a:t>2</a:t>
            </a:r>
            <a:r>
              <a:rPr lang="en-CA" dirty="0" smtClean="0">
                <a:solidFill>
                  <a:srgbClr val="FFFFFF"/>
                </a:solidFill>
              </a:rPr>
              <a:t> concentrations (combined with dry deposition </a:t>
            </a:r>
            <a:r>
              <a:rPr lang="en-CA" dirty="0" err="1" smtClean="0">
                <a:solidFill>
                  <a:srgbClr val="FFFFFF"/>
                </a:solidFill>
              </a:rPr>
              <a:t>paramaterization</a:t>
            </a:r>
            <a:r>
              <a:rPr lang="en-CA" dirty="0" smtClean="0">
                <a:solidFill>
                  <a:srgbClr val="FFFFFF"/>
                </a:solidFill>
              </a:rPr>
              <a:t> from GEOS-</a:t>
            </a:r>
            <a:r>
              <a:rPr lang="en-CA" dirty="0" err="1" smtClean="0">
                <a:solidFill>
                  <a:srgbClr val="FFFFFF"/>
                </a:solidFill>
              </a:rPr>
              <a:t>Chem</a:t>
            </a:r>
            <a:r>
              <a:rPr lang="en-CA" dirty="0" smtClean="0">
                <a:solidFill>
                  <a:srgbClr val="FFFFFF"/>
                </a:solidFill>
              </a:rPr>
              <a:t>) to estimate NO</a:t>
            </a:r>
            <a:r>
              <a:rPr lang="en-CA" baseline="-25000" dirty="0" smtClean="0">
                <a:solidFill>
                  <a:srgbClr val="FFFFFF"/>
                </a:solidFill>
              </a:rPr>
              <a:t>2</a:t>
            </a:r>
            <a:r>
              <a:rPr lang="en-CA" dirty="0" smtClean="0">
                <a:solidFill>
                  <a:srgbClr val="FFFFFF"/>
                </a:solidFill>
              </a:rPr>
              <a:t> dry deposition flux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475" y="5131374"/>
            <a:ext cx="8370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Next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FFFF"/>
                </a:solidFill>
              </a:rPr>
              <a:t>Update surface NO</a:t>
            </a:r>
            <a:r>
              <a:rPr lang="en-CA" baseline="-25000" dirty="0" smtClean="0">
                <a:solidFill>
                  <a:srgbClr val="FFFFFF"/>
                </a:solidFill>
              </a:rPr>
              <a:t>x</a:t>
            </a:r>
            <a:r>
              <a:rPr lang="en-CA" dirty="0" smtClean="0">
                <a:solidFill>
                  <a:srgbClr val="FFFFFF"/>
                </a:solidFill>
              </a:rPr>
              <a:t> emissions “online” (cf. </a:t>
            </a:r>
            <a:r>
              <a:rPr lang="en-CA" dirty="0" err="1" smtClean="0">
                <a:solidFill>
                  <a:srgbClr val="FFFFFF"/>
                </a:solidFill>
              </a:rPr>
              <a:t>Lamsal</a:t>
            </a:r>
            <a:r>
              <a:rPr lang="en-CA" dirty="0" smtClean="0">
                <a:solidFill>
                  <a:srgbClr val="FFFFFF"/>
                </a:solidFill>
              </a:rPr>
              <a:t> et al. 2011) using finite difference mass balance</a:t>
            </a:r>
          </a:p>
          <a:p>
            <a:pPr lvl="1"/>
            <a:r>
              <a:rPr lang="en-CA" i="1" dirty="0">
                <a:solidFill>
                  <a:srgbClr val="FFFFFF"/>
                </a:solidFill>
              </a:rPr>
              <a:t>	</a:t>
            </a:r>
            <a:r>
              <a:rPr lang="en-CA" i="1" dirty="0" smtClean="0">
                <a:solidFill>
                  <a:srgbClr val="FFFFFF"/>
                </a:solidFill>
              </a:rPr>
              <a:t>satellite-NO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r>
              <a:rPr lang="en-CA" i="1" dirty="0" smtClean="0">
                <a:solidFill>
                  <a:srgbClr val="FFFFFF"/>
                </a:solidFill>
              </a:rPr>
              <a:t> information is propagated to all </a:t>
            </a:r>
            <a:r>
              <a:rPr lang="en-CA" i="1" dirty="0" err="1" smtClean="0">
                <a:solidFill>
                  <a:srgbClr val="FFFFFF"/>
                </a:solidFill>
              </a:rPr>
              <a:t>NO</a:t>
            </a:r>
            <a:r>
              <a:rPr lang="en-CA" i="1" baseline="-25000" dirty="0" err="1" smtClean="0">
                <a:solidFill>
                  <a:srgbClr val="FFFFFF"/>
                </a:solidFill>
              </a:rPr>
              <a:t>y</a:t>
            </a:r>
            <a:r>
              <a:rPr lang="en-CA" i="1" dirty="0" smtClean="0">
                <a:solidFill>
                  <a:srgbClr val="FFFFFF"/>
                </a:solidFill>
              </a:rPr>
              <a:t> species (and includes 	</a:t>
            </a:r>
            <a:r>
              <a:rPr lang="en-CA" i="1" dirty="0" err="1" smtClean="0">
                <a:solidFill>
                  <a:srgbClr val="FFFFFF"/>
                </a:solidFill>
              </a:rPr>
              <a:t>wet+dry</a:t>
            </a:r>
            <a:r>
              <a:rPr lang="en-CA" i="1" dirty="0" smtClean="0">
                <a:solidFill>
                  <a:srgbClr val="FFFFFF"/>
                </a:solidFill>
              </a:rPr>
              <a:t> deposition)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" y="6152712"/>
            <a:ext cx="735093" cy="331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err="1" smtClean="0"/>
              <a:t>NO</a:t>
            </a:r>
            <a:r>
              <a:rPr lang="en-CA" baseline="-25000" dirty="0" err="1" smtClean="0"/>
              <a:t>y</a:t>
            </a:r>
            <a:r>
              <a:rPr lang="en-CA" dirty="0" smtClean="0"/>
              <a:t> Deposition Derived from GOME/SCIAMACHY/GOME2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435568" y="694393"/>
            <a:ext cx="271269" cy="18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6" name="Picture 5" descr="Screen Shot 2016-01-18 at 4.24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1" y="680737"/>
            <a:ext cx="3525408" cy="1891590"/>
          </a:xfrm>
          <a:prstGeom prst="rect">
            <a:avLst/>
          </a:prstGeom>
        </p:spPr>
      </p:pic>
      <p:pic>
        <p:nvPicPr>
          <p:cNvPr id="7" name="Picture 6" descr="Screen Shot 2016-01-18 at 4.24.2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81" y="675940"/>
            <a:ext cx="454987" cy="1887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3977194" y="1312448"/>
            <a:ext cx="100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k</a:t>
            </a:r>
            <a:r>
              <a:rPr lang="en-CA" dirty="0" smtClean="0">
                <a:solidFill>
                  <a:srgbClr val="000000"/>
                </a:solidFill>
              </a:rPr>
              <a:t>g N ha</a:t>
            </a:r>
            <a:r>
              <a:rPr lang="en-CA" baseline="30000" dirty="0" smtClean="0">
                <a:solidFill>
                  <a:srgbClr val="000000"/>
                </a:solidFill>
              </a:rPr>
              <a:t>-1</a:t>
            </a:r>
            <a:r>
              <a:rPr lang="en-CA" dirty="0" smtClean="0">
                <a:solidFill>
                  <a:srgbClr val="000000"/>
                </a:solidFill>
              </a:rPr>
              <a:t> yr</a:t>
            </a:r>
            <a:r>
              <a:rPr lang="en-CA" baseline="30000" dirty="0" smtClean="0">
                <a:solidFill>
                  <a:srgbClr val="000000"/>
                </a:solidFill>
              </a:rPr>
              <a:t>-1</a:t>
            </a:r>
            <a:endParaRPr lang="en-CA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238" y="62973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Long-term mean</a:t>
            </a:r>
          </a:p>
          <a:p>
            <a:r>
              <a:rPr lang="en-CA" dirty="0" smtClean="0">
                <a:solidFill>
                  <a:srgbClr val="FFFFFF"/>
                </a:solidFill>
              </a:rPr>
              <a:t>(1996-2014)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894066" y="12965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9875" y="2781824"/>
            <a:ext cx="852009" cy="397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" y="2816876"/>
            <a:ext cx="8570324" cy="389804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5400000">
            <a:off x="7914583" y="4550226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kg N hr</a:t>
            </a:r>
            <a:r>
              <a:rPr lang="en-CA" baseline="30000" dirty="0" smtClean="0">
                <a:solidFill>
                  <a:srgbClr val="000000"/>
                </a:solidFill>
              </a:rPr>
              <a:t>-1</a:t>
            </a:r>
            <a:r>
              <a:rPr lang="en-CA" dirty="0" smtClean="0">
                <a:solidFill>
                  <a:srgbClr val="000000"/>
                </a:solidFill>
              </a:rPr>
              <a:t> yr</a:t>
            </a:r>
            <a:r>
              <a:rPr lang="en-CA" baseline="30000" dirty="0" smtClean="0">
                <a:solidFill>
                  <a:srgbClr val="000000"/>
                </a:solidFill>
              </a:rPr>
              <a:t>-1</a:t>
            </a:r>
            <a:endParaRPr lang="en-CA" baseline="30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829" y="5238663"/>
            <a:ext cx="1535755" cy="1388646"/>
            <a:chOff x="217512" y="4090567"/>
            <a:chExt cx="1535755" cy="1388646"/>
          </a:xfrm>
        </p:grpSpPr>
        <p:sp>
          <p:nvSpPr>
            <p:cNvPr id="15" name="Rectangle 14"/>
            <p:cNvSpPr/>
            <p:nvPr/>
          </p:nvSpPr>
          <p:spPr>
            <a:xfrm>
              <a:off x="217512" y="4467389"/>
              <a:ext cx="1471791" cy="10118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7081" y="5190971"/>
              <a:ext cx="413886" cy="230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7893" y="4803999"/>
              <a:ext cx="413886" cy="230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56478" y="4848893"/>
              <a:ext cx="266408" cy="116893"/>
              <a:chOff x="888528" y="6188660"/>
              <a:chExt cx="186690" cy="8191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1398" y="6188660"/>
                <a:ext cx="83820" cy="819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88528" y="6188660"/>
                <a:ext cx="83820" cy="819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43123" y="5246582"/>
              <a:ext cx="260512" cy="119612"/>
              <a:chOff x="613870" y="6401884"/>
              <a:chExt cx="260512" cy="11961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756130" y="6403243"/>
                <a:ext cx="119612" cy="1168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612511" y="6403243"/>
                <a:ext cx="119612" cy="1168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62904" y="4753450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>
                  <a:solidFill>
                    <a:srgbClr val="000000"/>
                  </a:solidFill>
                </a:rPr>
                <a:t>Decreasing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2092" y="5162123"/>
              <a:ext cx="10102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400" dirty="0" smtClean="0">
                  <a:solidFill>
                    <a:srgbClr val="000000"/>
                  </a:solidFill>
                </a:rPr>
                <a:t>Increasing</a:t>
              </a:r>
              <a:endParaRPr lang="en-CA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642" y="4445673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u="sng" dirty="0" smtClean="0">
                  <a:solidFill>
                    <a:srgbClr val="000000"/>
                  </a:solidFill>
                </a:rPr>
                <a:t>p &lt; 0.01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512" y="4090567"/>
              <a:ext cx="1471792" cy="36933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1996-2014</a:t>
              </a:r>
              <a:endParaRPr lang="en-CA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970266" y="6317374"/>
            <a:ext cx="2038622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CA" sz="1400" dirty="0">
                <a:solidFill>
                  <a:srgbClr val="000000"/>
                </a:solidFill>
              </a:rPr>
              <a:t>Geddes et </a:t>
            </a:r>
            <a:r>
              <a:rPr lang="en-CA" sz="1400" dirty="0" smtClean="0">
                <a:solidFill>
                  <a:srgbClr val="000000"/>
                </a:solidFill>
              </a:rPr>
              <a:t>al., </a:t>
            </a:r>
            <a:r>
              <a:rPr lang="en-CA" sz="1400" i="1" dirty="0" smtClean="0">
                <a:solidFill>
                  <a:srgbClr val="000000"/>
                </a:solidFill>
              </a:rPr>
              <a:t>in prep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3978" y="12308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Long-term trend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724293" y="16578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NO</a:t>
            </a:r>
            <a:r>
              <a:rPr lang="en-CA" baseline="-25000" dirty="0" smtClean="0"/>
              <a:t>2</a:t>
            </a:r>
            <a:r>
              <a:rPr lang="en-CA" dirty="0" smtClean="0"/>
              <a:t> Stratosphere-Troposphere Separation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8" y="1573982"/>
            <a:ext cx="3863003" cy="26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071" y="4491841"/>
            <a:ext cx="837027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Approach: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CA" dirty="0" smtClean="0">
                <a:solidFill>
                  <a:srgbClr val="FFFFFF"/>
                </a:solidFill>
              </a:rPr>
              <a:t>Reproduce </a:t>
            </a:r>
            <a:r>
              <a:rPr lang="en-CA" dirty="0" err="1" smtClean="0">
                <a:solidFill>
                  <a:srgbClr val="FFFFFF"/>
                </a:solidFill>
              </a:rPr>
              <a:t>Bucsela</a:t>
            </a:r>
            <a:r>
              <a:rPr lang="en-CA" dirty="0" smtClean="0">
                <a:solidFill>
                  <a:srgbClr val="FFFFFF"/>
                </a:solidFill>
              </a:rPr>
              <a:t> et al. (2013) algorithm using OMI observations </a:t>
            </a:r>
          </a:p>
          <a:p>
            <a:pPr lvl="1"/>
            <a:r>
              <a:rPr lang="en-CA" i="1" dirty="0" smtClean="0">
                <a:solidFill>
                  <a:srgbClr val="FFFFFF"/>
                </a:solidFill>
              </a:rPr>
              <a:t>*Use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r>
              <a:rPr lang="en-CA" i="1" dirty="0" smtClean="0">
                <a:solidFill>
                  <a:srgbClr val="FFFFFF"/>
                </a:solidFill>
              </a:rPr>
              <a:t> observations from GOME-2 (or similar) for prior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r>
              <a:rPr lang="en-CA" i="1" dirty="0" smtClean="0">
                <a:solidFill>
                  <a:srgbClr val="FFFFFF"/>
                </a:solidFill>
              </a:rPr>
              <a:t> instead of a model</a:t>
            </a:r>
            <a:endParaRPr lang="en-CA" dirty="0" smtClean="0">
              <a:solidFill>
                <a:srgbClr val="FFFFFF"/>
              </a:solidFill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CA" dirty="0" smtClean="0">
                <a:solidFill>
                  <a:srgbClr val="FFFFFF"/>
                </a:solidFill>
              </a:rPr>
              <a:t>Repeat using OMI observations only within anticipated TEMPO field-of-regard (as surrogate for real TEMPO observations)</a:t>
            </a:r>
            <a:endParaRPr lang="en-CA" i="1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379149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i="1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Will current algorithm work for stratosphere-troposphere separation from TEMPO?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09600"/>
            <a:ext cx="83693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FF"/>
                </a:solidFill>
              </a:rPr>
              <a:t>Algorithms tend to rely on large coverage of observations where tropospheric signal is low</a:t>
            </a:r>
            <a:endParaRPr lang="en-C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Current Operational Algorithm: </a:t>
            </a:r>
            <a:r>
              <a:rPr lang="en-CA" dirty="0" err="1" smtClean="0"/>
              <a:t>Bucsela</a:t>
            </a:r>
            <a:r>
              <a:rPr lang="en-CA" dirty="0" smtClean="0"/>
              <a:t> et al. 2013</a:t>
            </a:r>
            <a:endParaRPr lang="en-C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" y="962030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40" y="962029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" y="4039341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40" y="4039341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742" y="592698"/>
            <a:ext cx="36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Mask tropospheric contamination: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6440" y="592698"/>
            <a:ext cx="36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Smooth and interpolate: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42" y="3670009"/>
            <a:ext cx="36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Replace masked areas: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6441" y="3670009"/>
            <a:ext cx="36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Eliminate leftover hotspots: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67798" y="2155927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166309" y="523323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3358" y="1898899"/>
            <a:ext cx="3541365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Current Operational Algorithm: </a:t>
            </a:r>
            <a:r>
              <a:rPr lang="en-CA" dirty="0" err="1" smtClean="0"/>
              <a:t>Bucsela</a:t>
            </a:r>
            <a:r>
              <a:rPr lang="en-CA" dirty="0" smtClean="0"/>
              <a:t> et al. 2013</a:t>
            </a:r>
            <a:endParaRPr lang="en-CA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" y="4161825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" y="1132656"/>
            <a:ext cx="4520046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6200000">
            <a:off x="4446443" y="2924146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4313" y="4169238"/>
            <a:ext cx="198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7677" y="1276964"/>
            <a:ext cx="194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0.996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1.023 (RMA)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5773" y="4942941"/>
            <a:ext cx="355895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Ignoring certain subtleties in </a:t>
            </a:r>
            <a:r>
              <a:rPr lang="en-CA" dirty="0" err="1" smtClean="0">
                <a:solidFill>
                  <a:srgbClr val="FFFFFF"/>
                </a:solidFill>
              </a:rPr>
              <a:t>Bucsela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smtClean="0">
                <a:solidFill>
                  <a:srgbClr val="FFFFFF"/>
                </a:solidFill>
              </a:rPr>
              <a:t>algorithm: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FFFF"/>
                </a:solidFill>
              </a:rPr>
              <a:t>Different prior tropospheric NO</a:t>
            </a:r>
            <a:r>
              <a:rPr lang="en-CA" baseline="-25000" dirty="0" smtClean="0">
                <a:solidFill>
                  <a:srgbClr val="FFFFFF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FFFF"/>
                </a:solidFill>
              </a:rPr>
              <a:t>Invariant averaging window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352" y="685800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Our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07" y="3722861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OMI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86" y="2094944"/>
            <a:ext cx="3025152" cy="20492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3093337" y="211256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93338" y="518950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7299" y="3693706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24798" y="1914139"/>
            <a:ext cx="3541365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557923" y="2924146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5753" y="4169238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Current Operational Algorithm: </a:t>
            </a:r>
            <a:r>
              <a:rPr lang="en-CA" dirty="0" err="1" smtClean="0"/>
              <a:t>Bucsela</a:t>
            </a:r>
            <a:r>
              <a:rPr lang="en-CA" dirty="0" smtClean="0"/>
              <a:t> et al. 2013</a:t>
            </a:r>
            <a:endParaRPr lang="en-C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6" y="1143000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7677" y="123444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0.961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0.975 (RMA)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352" y="685800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Our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0" y="2099128"/>
            <a:ext cx="3246345" cy="21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" y="4156397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4807" y="3725740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OMI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093337" y="211256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93338" y="518950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0131" y="3734650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8" y="880357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Test for TEMPO Field of Regard</a:t>
            </a:r>
            <a:endParaRPr lang="en-CA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839874"/>
            <a:ext cx="4972050" cy="26955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rved Down Arrow 14"/>
          <p:cNvSpPr/>
          <p:nvPr/>
        </p:nvSpPr>
        <p:spPr>
          <a:xfrm rot="3635311">
            <a:off x="5856895" y="2900486"/>
            <a:ext cx="924693" cy="3657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641977" y="2032098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811898" y="5033772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264135" y="2066539"/>
            <a:ext cx="3510588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46443" y="3091786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4313" y="4336878"/>
            <a:ext cx="198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July Results: Stratosphere NO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" y="4118388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" y="1079901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57677" y="1134070"/>
            <a:ext cx="194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0.953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0.783 (RMA)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NMB &lt; 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352" y="609600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Our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807" y="3722861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OMI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06" y="2271367"/>
            <a:ext cx="3025152" cy="20492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6812280" y="2455713"/>
            <a:ext cx="1566672" cy="999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46253" y="4913764"/>
            <a:ext cx="355895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Using only TEMPO field of regard, observations are still well correlated, but introduces some bias (especially at lower values) compared to global algorithm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8243" y="3884778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046025" y="215828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046026" y="523522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" y="4179639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" y="1086915"/>
            <a:ext cx="4520045" cy="245052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63838" y="1975099"/>
            <a:ext cx="3712522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96963" y="3000346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4793" y="4245438"/>
            <a:ext cx="207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July Troposphere NO</a:t>
            </a:r>
            <a:r>
              <a:rPr lang="en-CA" baseline="-25000" dirty="0" smtClean="0"/>
              <a:t>2</a:t>
            </a:r>
            <a:r>
              <a:rPr lang="en-CA" dirty="0" smtClean="0"/>
              <a:t>: Highly Consistent Results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248402" y="1057870"/>
            <a:ext cx="1947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0.915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0.971 (RMA)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NMB = -3%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52" y="685800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Our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07" y="3722861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July 7, 2007: OMI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11" y="2130343"/>
            <a:ext cx="3194301" cy="20492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3032377" y="215828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32378" y="523522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0131" y="3721002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2718" y="991802"/>
            <a:ext cx="4513453" cy="3226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7" y="1048149"/>
            <a:ext cx="417368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73" y="3637742"/>
            <a:ext cx="3199623" cy="290391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19" y="841168"/>
            <a:ext cx="4109132" cy="22277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-825947" y="2122081"/>
            <a:ext cx="219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592" y="3910534"/>
            <a:ext cx="252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July Monthly Mean: Highly Consistent Results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4112523" y="48200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Frequency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437" y="1253222"/>
            <a:ext cx="181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r = 0.91</a:t>
            </a:r>
          </a:p>
          <a:p>
            <a:pPr algn="ctr"/>
            <a:r>
              <a:rPr lang="en-CA" dirty="0" smtClean="0">
                <a:solidFill>
                  <a:srgbClr val="000000"/>
                </a:solidFill>
              </a:rPr>
              <a:t>m = 0.91 (RMA)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948" y="4802840"/>
            <a:ext cx="2133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Effect of being more strict in terms of tropospheric contamination: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66001" y="51796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4063" y="5645382"/>
            <a:ext cx="13388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RMA Slope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2163" y="3271423"/>
            <a:ext cx="13773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Correlation 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Coefficient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80127" y="1745664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7126" y="3372181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CA" dirty="0" smtClean="0"/>
              <a:t>Major Challenges in the Retrieval and Interpretation of TEMPO NO</a:t>
            </a:r>
            <a:r>
              <a:rPr lang="en-CA" baseline="-25000" dirty="0" smtClean="0"/>
              <a:t>2</a:t>
            </a:r>
            <a:r>
              <a:rPr lang="en-CA" dirty="0" smtClean="0"/>
              <a:t> Columns to Understand NO</a:t>
            </a:r>
            <a:r>
              <a:rPr lang="en-CA" baseline="-25000" dirty="0" smtClean="0"/>
              <a:t>x</a:t>
            </a:r>
            <a:r>
              <a:rPr lang="en-CA" dirty="0" smtClean="0"/>
              <a:t> Emissions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6248400" cy="4114800"/>
          </a:xfrm>
        </p:spPr>
        <p:txBody>
          <a:bodyPr/>
          <a:lstStyle/>
          <a:p>
            <a:r>
              <a:rPr lang="en-CA" dirty="0" smtClean="0"/>
              <a:t>Separation of the stratospheric and tropospheric NO</a:t>
            </a:r>
            <a:r>
              <a:rPr lang="en-CA" baseline="-25000" dirty="0" smtClean="0"/>
              <a:t>2</a:t>
            </a:r>
            <a:r>
              <a:rPr lang="en-CA" dirty="0" smtClean="0"/>
              <a:t> columns (</a:t>
            </a:r>
            <a:r>
              <a:rPr lang="en-CA" dirty="0" smtClean="0"/>
              <a:t>Geddes, </a:t>
            </a:r>
            <a:r>
              <a:rPr lang="en-CA" dirty="0" err="1" smtClean="0"/>
              <a:t>McLinden</a:t>
            </a:r>
            <a:r>
              <a:rPr lang="en-CA" dirty="0" smtClean="0"/>
              <a:t>)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Accounting for diurnally-varying air mass factor (</a:t>
            </a:r>
            <a:r>
              <a:rPr lang="en-CA" dirty="0" err="1" smtClean="0"/>
              <a:t>Lamsal</a:t>
            </a:r>
            <a:r>
              <a:rPr lang="en-CA" dirty="0" smtClean="0"/>
              <a:t>, </a:t>
            </a:r>
            <a:r>
              <a:rPr lang="en-CA" dirty="0" err="1" smtClean="0"/>
              <a:t>Krotkov</a:t>
            </a:r>
            <a:r>
              <a:rPr lang="en-CA" smtClean="0"/>
              <a:t>, Cohen)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Developing methods to relate NO</a:t>
            </a:r>
            <a:r>
              <a:rPr lang="en-CA" baseline="-25000" dirty="0" smtClean="0"/>
              <a:t>2</a:t>
            </a:r>
            <a:r>
              <a:rPr lang="en-CA" dirty="0" smtClean="0"/>
              <a:t> columns to NO</a:t>
            </a:r>
            <a:r>
              <a:rPr lang="en-CA" baseline="-25000" dirty="0" smtClean="0"/>
              <a:t>x</a:t>
            </a:r>
            <a:r>
              <a:rPr lang="en-CA" dirty="0" smtClean="0"/>
              <a:t> emissions (Cohen &amp; this talk)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0448" r="23072" b="10368"/>
          <a:stretch/>
        </p:blipFill>
        <p:spPr bwMode="auto">
          <a:xfrm>
            <a:off x="6934200" y="1524000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29400" y="2743200"/>
            <a:ext cx="3698875" cy="2063751"/>
            <a:chOff x="3581400" y="2965449"/>
            <a:chExt cx="3698875" cy="2063751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581400" y="2965449"/>
              <a:ext cx="3622675" cy="2001838"/>
              <a:chOff x="3494" y="1367"/>
              <a:chExt cx="2266" cy="1456"/>
            </a:xfrm>
          </p:grpSpPr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3792" y="1440"/>
                <a:ext cx="1248" cy="1152"/>
              </a:xfrm>
              <a:custGeom>
                <a:avLst/>
                <a:gdLst>
                  <a:gd name="T0" fmla="*/ 0 w 1248"/>
                  <a:gd name="T1" fmla="*/ 0 h 1152"/>
                  <a:gd name="T2" fmla="*/ 0 w 1248"/>
                  <a:gd name="T3" fmla="*/ 1152 h 1152"/>
                  <a:gd name="T4" fmla="*/ 1248 w 1248"/>
                  <a:gd name="T5" fmla="*/ 115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8" h="1152">
                    <a:moveTo>
                      <a:pt x="0" y="0"/>
                    </a:moveTo>
                    <a:lnTo>
                      <a:pt x="0" y="1152"/>
                    </a:lnTo>
                    <a:lnTo>
                      <a:pt x="1248" y="1152"/>
                    </a:ln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9"/>
              <p:cNvSpPr>
                <a:spLocks/>
              </p:cNvSpPr>
              <p:nvPr/>
            </p:nvSpPr>
            <p:spPr bwMode="auto">
              <a:xfrm>
                <a:off x="3792" y="1440"/>
                <a:ext cx="538" cy="1152"/>
              </a:xfrm>
              <a:custGeom>
                <a:avLst/>
                <a:gdLst>
                  <a:gd name="T0" fmla="*/ 0 w 768"/>
                  <a:gd name="T1" fmla="*/ 0 h 1056"/>
                  <a:gd name="T2" fmla="*/ 48 w 768"/>
                  <a:gd name="T3" fmla="*/ 384 h 1056"/>
                  <a:gd name="T4" fmla="*/ 144 w 768"/>
                  <a:gd name="T5" fmla="*/ 576 h 1056"/>
                  <a:gd name="T6" fmla="*/ 624 w 768"/>
                  <a:gd name="T7" fmla="*/ 864 h 1056"/>
                  <a:gd name="T8" fmla="*/ 720 w 768"/>
                  <a:gd name="T9" fmla="*/ 960 h 1056"/>
                  <a:gd name="T10" fmla="*/ 768 w 768"/>
                  <a:gd name="T1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8" h="1056">
                    <a:moveTo>
                      <a:pt x="0" y="0"/>
                    </a:moveTo>
                    <a:cubicBezTo>
                      <a:pt x="12" y="144"/>
                      <a:pt x="24" y="288"/>
                      <a:pt x="48" y="384"/>
                    </a:cubicBezTo>
                    <a:cubicBezTo>
                      <a:pt x="72" y="480"/>
                      <a:pt x="48" y="496"/>
                      <a:pt x="144" y="576"/>
                    </a:cubicBezTo>
                    <a:cubicBezTo>
                      <a:pt x="240" y="656"/>
                      <a:pt x="528" y="800"/>
                      <a:pt x="624" y="864"/>
                    </a:cubicBezTo>
                    <a:cubicBezTo>
                      <a:pt x="720" y="928"/>
                      <a:pt x="696" y="928"/>
                      <a:pt x="720" y="960"/>
                    </a:cubicBezTo>
                    <a:cubicBezTo>
                      <a:pt x="744" y="992"/>
                      <a:pt x="756" y="1024"/>
                      <a:pt x="768" y="1056"/>
                    </a:cubicBezTo>
                  </a:path>
                </a:pathLst>
              </a:custGeom>
              <a:noFill/>
              <a:ln w="28575" cmpd="sng">
                <a:solidFill>
                  <a:srgbClr val="FF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3494" y="1367"/>
                <a:ext cx="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i="1">
                  <a:solidFill>
                    <a:srgbClr val="FFFFFF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15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b="1">
                  <a:solidFill>
                    <a:srgbClr val="FFFFFF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4308475" y="4662487"/>
              <a:ext cx="297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FFFFF"/>
                  </a:solidFill>
                  <a:latin typeface="Helvetica" pitchFamily="34" charset="0"/>
                </a:rPr>
                <a:t>Concentration</a:t>
              </a:r>
              <a:endParaRPr lang="en-US" b="1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 rot="16200000">
              <a:off x="3200003" y="3720702"/>
              <a:ext cx="121205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  <a:latin typeface="Helvetica" pitchFamily="34" charset="0"/>
                </a:rPr>
                <a:t>A</a:t>
              </a:r>
              <a:r>
                <a:rPr lang="en-US" b="1" dirty="0" smtClean="0">
                  <a:solidFill>
                    <a:srgbClr val="FFFFFF"/>
                  </a:solidFill>
                  <a:latin typeface="Helvetica" pitchFamily="34" charset="0"/>
                </a:rPr>
                <a:t>ltitude</a:t>
              </a:r>
              <a:endParaRPr lang="en-US" b="1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56871" y="3239219"/>
              <a:ext cx="1954830" cy="1431985"/>
            </a:xfrm>
            <a:custGeom>
              <a:avLst/>
              <a:gdLst>
                <a:gd name="connsiteX0" fmla="*/ 0 w 1954830"/>
                <a:gd name="connsiteY0" fmla="*/ 0 h 1431985"/>
                <a:gd name="connsiteX1" fmla="*/ 17253 w 1954830"/>
                <a:gd name="connsiteY1" fmla="*/ 327804 h 1431985"/>
                <a:gd name="connsiteX2" fmla="*/ 34506 w 1954830"/>
                <a:gd name="connsiteY2" fmla="*/ 379562 h 1431985"/>
                <a:gd name="connsiteX3" fmla="*/ 51759 w 1954830"/>
                <a:gd name="connsiteY3" fmla="*/ 759124 h 1431985"/>
                <a:gd name="connsiteX4" fmla="*/ 86264 w 1954830"/>
                <a:gd name="connsiteY4" fmla="*/ 897147 h 1431985"/>
                <a:gd name="connsiteX5" fmla="*/ 138023 w 1954830"/>
                <a:gd name="connsiteY5" fmla="*/ 1017917 h 1431985"/>
                <a:gd name="connsiteX6" fmla="*/ 189781 w 1954830"/>
                <a:gd name="connsiteY6" fmla="*/ 1035170 h 1431985"/>
                <a:gd name="connsiteX7" fmla="*/ 241540 w 1954830"/>
                <a:gd name="connsiteY7" fmla="*/ 1069675 h 1431985"/>
                <a:gd name="connsiteX8" fmla="*/ 483079 w 1954830"/>
                <a:gd name="connsiteY8" fmla="*/ 1121434 h 1431985"/>
                <a:gd name="connsiteX9" fmla="*/ 707366 w 1954830"/>
                <a:gd name="connsiteY9" fmla="*/ 1138687 h 1431985"/>
                <a:gd name="connsiteX10" fmla="*/ 1311215 w 1954830"/>
                <a:gd name="connsiteY10" fmla="*/ 1155939 h 1431985"/>
                <a:gd name="connsiteX11" fmla="*/ 1466491 w 1954830"/>
                <a:gd name="connsiteY11" fmla="*/ 1207698 h 1431985"/>
                <a:gd name="connsiteX12" fmla="*/ 1570008 w 1954830"/>
                <a:gd name="connsiteY12" fmla="*/ 1242204 h 1431985"/>
                <a:gd name="connsiteX13" fmla="*/ 1742536 w 1954830"/>
                <a:gd name="connsiteY13" fmla="*/ 1276709 h 1431985"/>
                <a:gd name="connsiteX14" fmla="*/ 1897812 w 1954830"/>
                <a:gd name="connsiteY14" fmla="*/ 1345721 h 1431985"/>
                <a:gd name="connsiteX15" fmla="*/ 1949570 w 1954830"/>
                <a:gd name="connsiteY15" fmla="*/ 1362973 h 1431985"/>
                <a:gd name="connsiteX16" fmla="*/ 1949570 w 1954830"/>
                <a:gd name="connsiteY16" fmla="*/ 1431985 h 14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30" h="1431985">
                  <a:moveTo>
                    <a:pt x="0" y="0"/>
                  </a:moveTo>
                  <a:cubicBezTo>
                    <a:pt x="5751" y="109268"/>
                    <a:pt x="7347" y="218834"/>
                    <a:pt x="17253" y="327804"/>
                  </a:cubicBezTo>
                  <a:cubicBezTo>
                    <a:pt x="18899" y="345915"/>
                    <a:pt x="33056" y="361434"/>
                    <a:pt x="34506" y="379562"/>
                  </a:cubicBezTo>
                  <a:cubicBezTo>
                    <a:pt x="44606" y="505810"/>
                    <a:pt x="42403" y="632819"/>
                    <a:pt x="51759" y="759124"/>
                  </a:cubicBezTo>
                  <a:cubicBezTo>
                    <a:pt x="57020" y="830149"/>
                    <a:pt x="69388" y="838079"/>
                    <a:pt x="86264" y="897147"/>
                  </a:cubicBezTo>
                  <a:cubicBezTo>
                    <a:pt x="98543" y="940122"/>
                    <a:pt x="99112" y="986788"/>
                    <a:pt x="138023" y="1017917"/>
                  </a:cubicBezTo>
                  <a:cubicBezTo>
                    <a:pt x="152224" y="1029278"/>
                    <a:pt x="173515" y="1027037"/>
                    <a:pt x="189781" y="1035170"/>
                  </a:cubicBezTo>
                  <a:cubicBezTo>
                    <a:pt x="208327" y="1044443"/>
                    <a:pt x="222592" y="1061254"/>
                    <a:pt x="241540" y="1069675"/>
                  </a:cubicBezTo>
                  <a:cubicBezTo>
                    <a:pt x="330471" y="1109200"/>
                    <a:pt x="383630" y="1111963"/>
                    <a:pt x="483079" y="1121434"/>
                  </a:cubicBezTo>
                  <a:cubicBezTo>
                    <a:pt x="557724" y="1128543"/>
                    <a:pt x="632448" y="1135565"/>
                    <a:pt x="707366" y="1138687"/>
                  </a:cubicBezTo>
                  <a:cubicBezTo>
                    <a:pt x="908557" y="1147070"/>
                    <a:pt x="1109932" y="1150188"/>
                    <a:pt x="1311215" y="1155939"/>
                  </a:cubicBezTo>
                  <a:lnTo>
                    <a:pt x="1466491" y="1207698"/>
                  </a:lnTo>
                  <a:cubicBezTo>
                    <a:pt x="1466495" y="1207699"/>
                    <a:pt x="1570005" y="1242203"/>
                    <a:pt x="1570008" y="1242204"/>
                  </a:cubicBezTo>
                  <a:cubicBezTo>
                    <a:pt x="1627517" y="1253706"/>
                    <a:pt x="1686897" y="1258163"/>
                    <a:pt x="1742536" y="1276709"/>
                  </a:cubicBezTo>
                  <a:cubicBezTo>
                    <a:pt x="2009611" y="1365735"/>
                    <a:pt x="1733761" y="1263696"/>
                    <a:pt x="1897812" y="1345721"/>
                  </a:cubicBezTo>
                  <a:cubicBezTo>
                    <a:pt x="1914078" y="1353854"/>
                    <a:pt x="1940214" y="1347379"/>
                    <a:pt x="1949570" y="1362973"/>
                  </a:cubicBezTo>
                  <a:cubicBezTo>
                    <a:pt x="1961405" y="1382699"/>
                    <a:pt x="1949570" y="1408981"/>
                    <a:pt x="1949570" y="143198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2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242560" y="1975099"/>
            <a:ext cx="3760763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50" y="2062676"/>
            <a:ext cx="3327667" cy="225422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rot="16200000">
            <a:off x="4461683" y="3030826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2913" y="4275918"/>
            <a:ext cx="198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stratospheric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January Results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6157676" y="1071380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0.900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0.895 (RMA)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352" y="834632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Our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07" y="3795493"/>
            <a:ext cx="42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OMI stratospheric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" y="1224112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7" y="4164825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6048622" y="2892609"/>
            <a:ext cx="1566672" cy="999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3093337" y="226496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093338" y="534190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3944" y="3861242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" y="1188319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" y="4164825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70816" y="1883659"/>
            <a:ext cx="3639072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573162" y="2816554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993" y="4184478"/>
            <a:ext cx="202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January Results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281352" y="834632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Our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807" y="3795493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OMI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03" y="1907055"/>
            <a:ext cx="3241024" cy="23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7471" y="1106269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r = 0.79</a:t>
            </a:r>
          </a:p>
          <a:p>
            <a:pPr algn="ctr"/>
            <a:r>
              <a:rPr lang="en-CA" dirty="0" smtClean="0">
                <a:solidFill>
                  <a:srgbClr val="FFFFFF"/>
                </a:solidFill>
              </a:rPr>
              <a:t>m = 0.76 (RMA)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093337" y="226496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79690" y="534190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0947" y="3693706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09598" y="685800"/>
            <a:ext cx="3733802" cy="1056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2214235"/>
            <a:ext cx="4800602" cy="1056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" y="3668186"/>
            <a:ext cx="8001000" cy="1056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658812" y="3784600"/>
          <a:ext cx="7875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4051080" imgH="444240" progId="Equation.3">
                  <p:embed/>
                </p:oleObj>
              </mc:Choice>
              <mc:Fallback>
                <p:oleObj name="Equation" r:id="rId4" imgW="40510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812" y="3784600"/>
                        <a:ext cx="78755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671513" y="2351088"/>
          <a:ext cx="4740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6" imgW="2438280" imgH="444240" progId="Equation.3">
                  <p:embed/>
                </p:oleObj>
              </mc:Choice>
              <mc:Fallback>
                <p:oleObj name="Equation" r:id="rId6" imgW="2438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351088"/>
                        <a:ext cx="47402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9699" y="1903681"/>
            <a:ext cx="19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Actual calculation:</a:t>
            </a:r>
            <a:endParaRPr lang="en-CA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99" y="3350170"/>
            <a:ext cx="119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Can show:</a:t>
            </a:r>
            <a:endParaRPr lang="en-CA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6072" y="5562600"/>
            <a:ext cx="304049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FFFFFF"/>
                </a:solidFill>
              </a:rPr>
              <a:t>Means that small differences in stratospheric estimates can be magnified many times </a:t>
            </a:r>
          </a:p>
        </p:txBody>
      </p:sp>
      <p:sp>
        <p:nvSpPr>
          <p:cNvPr id="3" name="Up Arrow 2"/>
          <p:cNvSpPr/>
          <p:nvPr/>
        </p:nvSpPr>
        <p:spPr>
          <a:xfrm>
            <a:off x="6554005" y="44958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2625" y="803275"/>
          <a:ext cx="35845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8" imgW="1752480" imgH="444240" progId="Equation.3">
                  <p:embed/>
                </p:oleObj>
              </mc:Choice>
              <mc:Fallback>
                <p:oleObj name="Equation" r:id="rId8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803275"/>
                        <a:ext cx="35845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0" y="76199"/>
            <a:ext cx="91440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9pPr>
          </a:lstStyle>
          <a:p>
            <a:r>
              <a:rPr lang="en-CA" kern="0" dirty="0" smtClean="0"/>
              <a:t>Importance of AMF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0517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0" y="76199"/>
            <a:ext cx="9144000" cy="63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9pPr>
          </a:lstStyle>
          <a:p>
            <a:r>
              <a:rPr lang="en-CA" kern="0" dirty="0" smtClean="0"/>
              <a:t>High </a:t>
            </a:r>
            <a:r>
              <a:rPr lang="en-CA" kern="0" dirty="0" err="1" smtClean="0"/>
              <a:t>AMF</a:t>
            </a:r>
            <a:r>
              <a:rPr lang="en-CA" kern="0" baseline="-25000" dirty="0" err="1" smtClean="0"/>
              <a:t>strat</a:t>
            </a:r>
            <a:r>
              <a:rPr lang="en-CA" kern="0" baseline="-25000" dirty="0" smtClean="0"/>
              <a:t> </a:t>
            </a:r>
            <a:r>
              <a:rPr lang="en-CA" kern="0" dirty="0" smtClean="0"/>
              <a:t>/ </a:t>
            </a:r>
            <a:r>
              <a:rPr lang="en-CA" kern="0" dirty="0" err="1" smtClean="0"/>
              <a:t>AMF</a:t>
            </a:r>
            <a:r>
              <a:rPr lang="en-CA" kern="0" baseline="-25000" dirty="0" err="1" smtClean="0"/>
              <a:t>trop</a:t>
            </a:r>
            <a:r>
              <a:rPr lang="en-CA" kern="0" dirty="0" smtClean="0"/>
              <a:t> Ratio in Winter </a:t>
            </a:r>
          </a:p>
          <a:p>
            <a:r>
              <a:rPr lang="en-CA" kern="0" dirty="0" smtClean="0"/>
              <a:t>Produces Large Uncertainty in Troposphere</a:t>
            </a:r>
            <a:endParaRPr lang="en-CA" kern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" y="2877975"/>
            <a:ext cx="4494068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18" name="TextBox 17"/>
          <p:cNvSpPr txBox="1"/>
          <p:nvPr/>
        </p:nvSpPr>
        <p:spPr>
          <a:xfrm rot="5400000">
            <a:off x="7166097" y="3965418"/>
            <a:ext cx="31298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FFFF"/>
                </a:solidFill>
              </a:rPr>
              <a:t>log10( </a:t>
            </a:r>
            <a:r>
              <a:rPr lang="en-CA" b="1" dirty="0" err="1" smtClean="0">
                <a:solidFill>
                  <a:srgbClr val="FFFFFF"/>
                </a:solidFill>
              </a:rPr>
              <a:t>AMFstrat</a:t>
            </a:r>
            <a:r>
              <a:rPr lang="en-CA" b="1" dirty="0" smtClean="0">
                <a:solidFill>
                  <a:srgbClr val="FFFFFF"/>
                </a:solidFill>
              </a:rPr>
              <a:t> / </a:t>
            </a:r>
            <a:r>
              <a:rPr lang="en-CA" b="1" dirty="0" err="1" smtClean="0">
                <a:solidFill>
                  <a:srgbClr val="FFFFFF"/>
                </a:solidFill>
              </a:rPr>
              <a:t>AMFtrop</a:t>
            </a:r>
            <a:r>
              <a:rPr lang="en-CA" b="1" dirty="0" smtClean="0">
                <a:solidFill>
                  <a:srgbClr val="FFFFFF"/>
                </a:solidFill>
              </a:rPr>
              <a:t>)</a:t>
            </a:r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6740" y="2541771"/>
            <a:ext cx="7534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FFFF"/>
                </a:solidFill>
              </a:rPr>
              <a:t>JULY</a:t>
            </a:r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5260" y="2539123"/>
            <a:ext cx="12917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FFFF"/>
                </a:solidFill>
              </a:rPr>
              <a:t>JANUARY</a:t>
            </a:r>
            <a:endParaRPr lang="en-CA" b="1" dirty="0">
              <a:solidFill>
                <a:srgbClr val="FFFFFF"/>
              </a:solidFill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57" y="2877975"/>
            <a:ext cx="4494068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sp>
        <p:nvSpPr>
          <p:cNvPr id="22" name="TextBox 21"/>
          <p:cNvSpPr txBox="1"/>
          <p:nvPr/>
        </p:nvSpPr>
        <p:spPr>
          <a:xfrm>
            <a:off x="5032666" y="5574268"/>
            <a:ext cx="22063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Ratio exceeds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0170" y="5574268"/>
            <a:ext cx="24326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Ratio on order of 1-3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5826" y="1026586"/>
            <a:ext cx="8001000" cy="1056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25038" y="1143000"/>
          <a:ext cx="7875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6" imgW="4051080" imgH="444240" progId="Equation.3">
                  <p:embed/>
                </p:oleObj>
              </mc:Choice>
              <mc:Fallback>
                <p:oleObj name="Equation" r:id="rId6" imgW="40510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5038" y="1143000"/>
                        <a:ext cx="78755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2" y="4185278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1" y="1197474"/>
            <a:ext cx="4520045" cy="245052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253619" y="4105811"/>
            <a:ext cx="3692261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486743" y="513105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4574" y="6376150"/>
            <a:ext cx="206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8082" y="880352"/>
            <a:ext cx="3707798" cy="260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71206" y="1905599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9037" y="3150691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January Results: </a:t>
            </a:r>
            <a:r>
              <a:rPr lang="en-CA" dirty="0" err="1" smtClean="0"/>
              <a:t>AMF</a:t>
            </a:r>
            <a:r>
              <a:rPr lang="en-CA" baseline="-25000" dirty="0" err="1" smtClean="0"/>
              <a:t>trop</a:t>
            </a:r>
            <a:r>
              <a:rPr lang="en-CA" dirty="0" smtClean="0"/>
              <a:t> &gt; 0.5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81352" y="820984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Our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807" y="3795493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FFFF"/>
                </a:solidFill>
              </a:rPr>
              <a:t>January 7, 2007: OMI tropospheric NO</a:t>
            </a:r>
            <a:r>
              <a:rPr lang="en-CA" i="1" baseline="-25000" dirty="0" smtClean="0">
                <a:solidFill>
                  <a:srgbClr val="FFFFFF"/>
                </a:solidFill>
              </a:rPr>
              <a:t>2</a:t>
            </a:r>
            <a:endParaRPr lang="en-CA" i="1" baseline="-25000" dirty="0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33" y="1013088"/>
            <a:ext cx="3194301" cy="20492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99" y="4175150"/>
            <a:ext cx="3194301" cy="20492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34882" y="3713628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FFFFFF"/>
                </a:solidFill>
              </a:rPr>
              <a:t>AMF</a:t>
            </a:r>
            <a:r>
              <a:rPr lang="en-CA" b="1" baseline="-25000" dirty="0" err="1" smtClean="0">
                <a:solidFill>
                  <a:srgbClr val="FFFFFF"/>
                </a:solidFill>
              </a:rPr>
              <a:t>strat</a:t>
            </a:r>
            <a:r>
              <a:rPr lang="en-CA" b="1" dirty="0" smtClean="0">
                <a:solidFill>
                  <a:srgbClr val="FFFFFF"/>
                </a:solidFill>
              </a:rPr>
              <a:t>/</a:t>
            </a:r>
            <a:r>
              <a:rPr lang="en-CA" b="1" dirty="0" err="1" smtClean="0">
                <a:solidFill>
                  <a:srgbClr val="FFFFFF"/>
                </a:solidFill>
              </a:rPr>
              <a:t>AMF</a:t>
            </a:r>
            <a:r>
              <a:rPr lang="en-CA" b="1" baseline="-25000" dirty="0" err="1" smtClean="0">
                <a:solidFill>
                  <a:srgbClr val="FFFFFF"/>
                </a:solidFill>
              </a:rPr>
              <a:t>trop</a:t>
            </a:r>
            <a:r>
              <a:rPr lang="en-CA" b="1" dirty="0">
                <a:solidFill>
                  <a:srgbClr val="FFFFFF"/>
                </a:solidFill>
              </a:rPr>
              <a:t> </a:t>
            </a:r>
            <a:r>
              <a:rPr lang="en-CA" b="1" dirty="0" smtClean="0">
                <a:solidFill>
                  <a:srgbClr val="FFFFFF"/>
                </a:solidFill>
              </a:rPr>
              <a:t>&lt; 5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017137" y="226496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040288" y="5341909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9607" y="4192972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r = 0.903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m = 0.930 (RMA)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68041" y="1058818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r = 0.889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m = 0.888 (RMA)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61517" y="2572863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2213" y="5766474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  <p:bldP spid="33" grpId="0"/>
      <p:bldP spid="31" grpId="0"/>
      <p:bldP spid="34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72" y="3594588"/>
            <a:ext cx="3199623" cy="290391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2173" y="929688"/>
            <a:ext cx="4544462" cy="318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FFFFFF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9" y="975604"/>
            <a:ext cx="417368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74" y="838247"/>
            <a:ext cx="4109132" cy="22277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-935968" y="2026169"/>
            <a:ext cx="242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Our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8408" y="3802048"/>
            <a:ext cx="254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000000"/>
                </a:solidFill>
              </a:rPr>
              <a:t>OMI tropospheric NO</a:t>
            </a:r>
            <a:r>
              <a:rPr lang="en-CA" sz="1400" baseline="-25000" dirty="0" smtClean="0">
                <a:solidFill>
                  <a:srgbClr val="000000"/>
                </a:solidFill>
              </a:rPr>
              <a:t>2</a:t>
            </a:r>
            <a:endParaRPr lang="en-CA" sz="1400" baseline="-25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January Mean: AMF Filter Produces Consistent Results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4112523" y="48200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Frequency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948" y="4802840"/>
            <a:ext cx="2133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FFFF"/>
                </a:solidFill>
              </a:rPr>
              <a:t>Effect of being more strict in terms of tropospheric contamination: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066001" y="51796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4063" y="5645382"/>
            <a:ext cx="13388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RMA Slope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2163" y="3271423"/>
            <a:ext cx="13773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00"/>
                </a:solidFill>
              </a:rPr>
              <a:t>Correlation 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Coefficient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164" y="1162824"/>
            <a:ext cx="181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000000"/>
                </a:solidFill>
              </a:rPr>
              <a:t>r = 0.95</a:t>
            </a:r>
          </a:p>
          <a:p>
            <a:pPr algn="ctr"/>
            <a:r>
              <a:rPr lang="en-CA" dirty="0" smtClean="0">
                <a:solidFill>
                  <a:srgbClr val="000000"/>
                </a:solidFill>
              </a:rPr>
              <a:t>m = 0.87 (RMA)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00778" y="1808578"/>
            <a:ext cx="1857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rgbClr val="000000"/>
                </a:solidFill>
              </a:rPr>
              <a:t>10</a:t>
            </a:r>
            <a:r>
              <a:rPr lang="en-CA" sz="1400" baseline="30000" dirty="0" smtClean="0">
                <a:solidFill>
                  <a:srgbClr val="000000"/>
                </a:solidFill>
              </a:rPr>
              <a:t>15</a:t>
            </a:r>
            <a:r>
              <a:rPr lang="en-CA" sz="1400" dirty="0" smtClean="0">
                <a:solidFill>
                  <a:srgbClr val="000000"/>
                </a:solidFill>
              </a:rPr>
              <a:t> molecules cm</a:t>
            </a:r>
            <a:r>
              <a:rPr lang="en-CA" sz="1400" baseline="30000" dirty="0" smtClean="0">
                <a:solidFill>
                  <a:srgbClr val="000000"/>
                </a:solidFill>
              </a:rPr>
              <a:t>-2</a:t>
            </a:r>
            <a:endParaRPr lang="en-CA" sz="1400" baseline="30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5104" y="3354584"/>
            <a:ext cx="185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rgbClr val="000000"/>
                </a:solidFill>
              </a:rPr>
              <a:t>10</a:t>
            </a:r>
            <a:r>
              <a:rPr lang="en-CA" sz="1200" baseline="30000" dirty="0" smtClean="0">
                <a:solidFill>
                  <a:srgbClr val="000000"/>
                </a:solidFill>
              </a:rPr>
              <a:t>15</a:t>
            </a:r>
            <a:r>
              <a:rPr lang="en-CA" sz="1200" dirty="0" smtClean="0">
                <a:solidFill>
                  <a:srgbClr val="000000"/>
                </a:solidFill>
              </a:rPr>
              <a:t> molecules cm</a:t>
            </a:r>
            <a:r>
              <a:rPr lang="en-CA" sz="1200" baseline="30000" dirty="0" smtClean="0">
                <a:solidFill>
                  <a:srgbClr val="000000"/>
                </a:solidFill>
              </a:rPr>
              <a:t>-2</a:t>
            </a:r>
            <a:endParaRPr lang="en-CA" sz="12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4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199"/>
            <a:ext cx="9144000" cy="381001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3" y="977431"/>
            <a:ext cx="8370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FFFFFF"/>
                </a:solidFill>
              </a:rPr>
              <a:t>Suitable stratosphere-troposphere </a:t>
            </a:r>
            <a:r>
              <a:rPr lang="en-CA" sz="2000" dirty="0">
                <a:solidFill>
                  <a:srgbClr val="FFFFFF"/>
                </a:solidFill>
              </a:rPr>
              <a:t>s</a:t>
            </a:r>
            <a:r>
              <a:rPr lang="en-CA" sz="2000" dirty="0" smtClean="0">
                <a:solidFill>
                  <a:srgbClr val="FFFFFF"/>
                </a:solidFill>
              </a:rPr>
              <a:t>eparation achievable within TEMPO field of regard using current OMI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FFFFFF"/>
                </a:solidFill>
              </a:rPr>
              <a:t>High stratospheric AMFs / low tropospheric AMFs in wintertime introduce large uncertainty in derived product especially during winter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FFFFFF"/>
                </a:solidFill>
              </a:rPr>
              <a:t>Fine-tuning (different thresholds, size of averaging windows, including information from LEO observations at boundaries) could be explored to improve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Easily applicable to other times of day with good correlation: good indication for </a:t>
            </a:r>
            <a:r>
              <a:rPr lang="en-CA" sz="2000" dirty="0" smtClean="0">
                <a:solidFill>
                  <a:srgbClr val="FFFFFF"/>
                </a:solidFill>
              </a:rPr>
              <a:t>TEMPO</a:t>
            </a:r>
            <a:endParaRPr lang="en-CA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229600" cy="381001"/>
          </a:xfrm>
        </p:spPr>
        <p:txBody>
          <a:bodyPr/>
          <a:lstStyle/>
          <a:p>
            <a:r>
              <a:rPr lang="en-CA" dirty="0" smtClean="0"/>
              <a:t>Inversion Approaches for NO</a:t>
            </a:r>
            <a:r>
              <a:rPr lang="en-CA" baseline="-25000" dirty="0" smtClean="0"/>
              <a:t>x</a:t>
            </a:r>
            <a:r>
              <a:rPr lang="en-CA" dirty="0" smtClean="0"/>
              <a:t> Emissions using a CTM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084177" y="154522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92D050"/>
                </a:solidFill>
              </a:rPr>
              <a:t> Trop NO</a:t>
            </a:r>
            <a:r>
              <a:rPr lang="en-CA" sz="1600" b="1" baseline="-25000" dirty="0" smtClean="0">
                <a:solidFill>
                  <a:srgbClr val="92D050"/>
                </a:solidFill>
              </a:rPr>
              <a:t>2</a:t>
            </a:r>
            <a:r>
              <a:rPr lang="en-CA" sz="1600" b="1" dirty="0" smtClean="0">
                <a:solidFill>
                  <a:srgbClr val="92D050"/>
                </a:solidFill>
              </a:rPr>
              <a:t> Column</a:t>
            </a:r>
            <a:endParaRPr lang="en-CA" sz="1600" b="1" dirty="0">
              <a:solidFill>
                <a:srgbClr val="92D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29400" y="1295400"/>
            <a:ext cx="3048000" cy="2057400"/>
            <a:chOff x="6981825" y="1295400"/>
            <a:chExt cx="2667000" cy="16490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07629" y="1295400"/>
              <a:ext cx="2771" cy="129540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010400" y="2590800"/>
              <a:ext cx="203835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81825" y="2605923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solidFill>
                    <a:srgbClr val="92D050"/>
                  </a:solidFill>
                </a:rPr>
                <a:t>Surface NO</a:t>
              </a:r>
              <a:r>
                <a:rPr lang="en-CA" sz="1600" b="1" baseline="-25000" dirty="0" smtClean="0">
                  <a:solidFill>
                    <a:srgbClr val="92D050"/>
                  </a:solidFill>
                </a:rPr>
                <a:t>x</a:t>
              </a:r>
              <a:r>
                <a:rPr lang="en-CA" sz="1600" b="1" dirty="0" smtClean="0">
                  <a:solidFill>
                    <a:srgbClr val="92D050"/>
                  </a:solidFill>
                </a:rPr>
                <a:t> Emission</a:t>
              </a:r>
              <a:endParaRPr lang="en-CA" sz="1600" b="1" dirty="0">
                <a:solidFill>
                  <a:srgbClr val="92D05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007628" y="1395500"/>
              <a:ext cx="1145772" cy="898813"/>
            </a:xfrm>
            <a:custGeom>
              <a:avLst/>
              <a:gdLst>
                <a:gd name="connsiteX0" fmla="*/ 0 w 681644"/>
                <a:gd name="connsiteY0" fmla="*/ 523702 h 523702"/>
                <a:gd name="connsiteX1" fmla="*/ 299258 w 681644"/>
                <a:gd name="connsiteY1" fmla="*/ 473825 h 523702"/>
                <a:gd name="connsiteX2" fmla="*/ 556953 w 681644"/>
                <a:gd name="connsiteY2" fmla="*/ 274320 h 523702"/>
                <a:gd name="connsiteX3" fmla="*/ 681644 w 681644"/>
                <a:gd name="connsiteY3" fmla="*/ 0 h 523702"/>
                <a:gd name="connsiteX4" fmla="*/ 681644 w 681644"/>
                <a:gd name="connsiteY4" fmla="*/ 0 h 5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44" h="523702">
                  <a:moveTo>
                    <a:pt x="0" y="523702"/>
                  </a:moveTo>
                  <a:cubicBezTo>
                    <a:pt x="103216" y="519545"/>
                    <a:pt x="206433" y="515389"/>
                    <a:pt x="299258" y="473825"/>
                  </a:cubicBezTo>
                  <a:cubicBezTo>
                    <a:pt x="392084" y="432261"/>
                    <a:pt x="493222" y="353291"/>
                    <a:pt x="556953" y="274320"/>
                  </a:cubicBezTo>
                  <a:cubicBezTo>
                    <a:pt x="620684" y="195349"/>
                    <a:pt x="681644" y="0"/>
                    <a:pt x="681644" y="0"/>
                  </a:cubicBezTo>
                  <a:lnTo>
                    <a:pt x="681644" y="0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146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229600" cy="381001"/>
          </a:xfrm>
        </p:spPr>
        <p:txBody>
          <a:bodyPr/>
          <a:lstStyle/>
          <a:p>
            <a:r>
              <a:rPr lang="en-CA" dirty="0" smtClean="0"/>
              <a:t>Inversion Approaches for NO</a:t>
            </a:r>
            <a:r>
              <a:rPr lang="en-CA" baseline="-25000" dirty="0" smtClean="0"/>
              <a:t>x</a:t>
            </a:r>
            <a:r>
              <a:rPr lang="en-CA" dirty="0" smtClean="0"/>
              <a:t> Emissions using a CTM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772400" cy="411480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Basic Mass Balance </a:t>
            </a:r>
            <a:r>
              <a:rPr lang="en-CA" dirty="0" smtClean="0"/>
              <a:t>	</a:t>
            </a:r>
            <a:endParaRPr lang="en-CA" i="1" dirty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		E</a:t>
            </a:r>
            <a:r>
              <a:rPr lang="en-CA" baseline="-25000" dirty="0" smtClean="0"/>
              <a:t>t</a:t>
            </a:r>
            <a:r>
              <a:rPr lang="en-CA" dirty="0" smtClean="0"/>
              <a:t> ≡ top-down NO</a:t>
            </a:r>
            <a:r>
              <a:rPr lang="en-CA" baseline="-25000" dirty="0" smtClean="0"/>
              <a:t>x</a:t>
            </a:r>
            <a:r>
              <a:rPr lang="en-CA" dirty="0" smtClean="0"/>
              <a:t> emission</a:t>
            </a:r>
          </a:p>
          <a:p>
            <a:pPr marL="457200" lvl="1" indent="0">
              <a:buNone/>
            </a:pPr>
            <a:r>
              <a:rPr lang="en-CA" dirty="0" smtClean="0"/>
              <a:t>		</a:t>
            </a:r>
            <a:r>
              <a:rPr lang="en-CA" dirty="0" err="1" smtClean="0"/>
              <a:t>Ω</a:t>
            </a:r>
            <a:r>
              <a:rPr lang="en-CA" baseline="-25000" dirty="0" err="1" smtClean="0"/>
              <a:t>r</a:t>
            </a:r>
            <a:r>
              <a:rPr lang="en-CA" dirty="0" smtClean="0"/>
              <a:t> ≡ retrieved NO</a:t>
            </a:r>
            <a:r>
              <a:rPr lang="en-CA" baseline="-25000" dirty="0" smtClean="0"/>
              <a:t>2</a:t>
            </a:r>
            <a:r>
              <a:rPr lang="en-CA" dirty="0" smtClean="0"/>
              <a:t> column</a:t>
            </a:r>
          </a:p>
          <a:p>
            <a:pPr marL="457200" lvl="1" indent="0">
              <a:buNone/>
            </a:pPr>
            <a:r>
              <a:rPr lang="en-CA" dirty="0" smtClean="0"/>
              <a:t>		α ≡ linear coefficient (s</a:t>
            </a:r>
            <a:r>
              <a:rPr lang="en-CA" baseline="30000" dirty="0" smtClean="0"/>
              <a:t>-1</a:t>
            </a:r>
            <a:r>
              <a:rPr lang="en-CA" dirty="0" smtClean="0"/>
              <a:t>)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83341"/>
              </p:ext>
            </p:extLst>
          </p:nvPr>
        </p:nvGraphicFramePr>
        <p:xfrm>
          <a:off x="3124200" y="914400"/>
          <a:ext cx="13927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914400"/>
                        <a:ext cx="13927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29400" y="1295400"/>
            <a:ext cx="3048000" cy="2057400"/>
            <a:chOff x="6981825" y="1295400"/>
            <a:chExt cx="2667000" cy="16490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07629" y="1295400"/>
              <a:ext cx="2771" cy="129540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010400" y="2590800"/>
              <a:ext cx="203835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81825" y="2605923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solidFill>
                    <a:srgbClr val="92D050"/>
                  </a:solidFill>
                </a:rPr>
                <a:t>Surface NO</a:t>
              </a:r>
              <a:r>
                <a:rPr lang="en-CA" sz="1600" b="1" baseline="-25000" dirty="0" smtClean="0">
                  <a:solidFill>
                    <a:srgbClr val="92D050"/>
                  </a:solidFill>
                </a:rPr>
                <a:t>x</a:t>
              </a:r>
              <a:r>
                <a:rPr lang="en-CA" sz="1600" b="1" dirty="0" smtClean="0">
                  <a:solidFill>
                    <a:srgbClr val="92D050"/>
                  </a:solidFill>
                </a:rPr>
                <a:t> Emission</a:t>
              </a:r>
              <a:endParaRPr lang="en-CA" sz="16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7007630" y="1764550"/>
              <a:ext cx="1015798" cy="826250"/>
            </a:xfrm>
            <a:prstGeom prst="line">
              <a:avLst/>
            </a:prstGeom>
            <a:ln w="3175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7007628" y="1395500"/>
              <a:ext cx="1145772" cy="898813"/>
            </a:xfrm>
            <a:custGeom>
              <a:avLst/>
              <a:gdLst>
                <a:gd name="connsiteX0" fmla="*/ 0 w 681644"/>
                <a:gd name="connsiteY0" fmla="*/ 523702 h 523702"/>
                <a:gd name="connsiteX1" fmla="*/ 299258 w 681644"/>
                <a:gd name="connsiteY1" fmla="*/ 473825 h 523702"/>
                <a:gd name="connsiteX2" fmla="*/ 556953 w 681644"/>
                <a:gd name="connsiteY2" fmla="*/ 274320 h 523702"/>
                <a:gd name="connsiteX3" fmla="*/ 681644 w 681644"/>
                <a:gd name="connsiteY3" fmla="*/ 0 h 523702"/>
                <a:gd name="connsiteX4" fmla="*/ 681644 w 681644"/>
                <a:gd name="connsiteY4" fmla="*/ 0 h 5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44" h="523702">
                  <a:moveTo>
                    <a:pt x="0" y="523702"/>
                  </a:moveTo>
                  <a:cubicBezTo>
                    <a:pt x="103216" y="519545"/>
                    <a:pt x="206433" y="515389"/>
                    <a:pt x="299258" y="473825"/>
                  </a:cubicBezTo>
                  <a:cubicBezTo>
                    <a:pt x="392084" y="432261"/>
                    <a:pt x="493222" y="353291"/>
                    <a:pt x="556953" y="274320"/>
                  </a:cubicBezTo>
                  <a:cubicBezTo>
                    <a:pt x="620684" y="195349"/>
                    <a:pt x="681644" y="0"/>
                    <a:pt x="681644" y="0"/>
                  </a:cubicBezTo>
                  <a:lnTo>
                    <a:pt x="681644" y="0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5084177" y="154522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92D050"/>
                </a:solidFill>
              </a:rPr>
              <a:t> Trop NO</a:t>
            </a:r>
            <a:r>
              <a:rPr lang="en-CA" sz="1600" b="1" baseline="-25000" dirty="0" smtClean="0">
                <a:solidFill>
                  <a:srgbClr val="92D050"/>
                </a:solidFill>
              </a:rPr>
              <a:t>2</a:t>
            </a:r>
            <a:r>
              <a:rPr lang="en-CA" sz="1600" b="1" dirty="0" smtClean="0">
                <a:solidFill>
                  <a:srgbClr val="92D050"/>
                </a:solidFill>
              </a:rPr>
              <a:t> Column</a:t>
            </a:r>
            <a:endParaRPr lang="en-CA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199"/>
            <a:ext cx="8229600" cy="381001"/>
          </a:xfrm>
        </p:spPr>
        <p:txBody>
          <a:bodyPr/>
          <a:lstStyle/>
          <a:p>
            <a:r>
              <a:rPr lang="en-CA" dirty="0" smtClean="0"/>
              <a:t>Inversion Approaches for NO</a:t>
            </a:r>
            <a:r>
              <a:rPr lang="en-CA" baseline="-25000" dirty="0" smtClean="0"/>
              <a:t>x</a:t>
            </a:r>
            <a:r>
              <a:rPr lang="en-CA" dirty="0" smtClean="0"/>
              <a:t> Emissions using a CTM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772400" cy="411480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Basic Mass </a:t>
            </a:r>
            <a:r>
              <a:rPr lang="en-CA" smtClean="0">
                <a:solidFill>
                  <a:srgbClr val="FFFF00"/>
                </a:solidFill>
              </a:rPr>
              <a:t>Balance </a:t>
            </a:r>
            <a:r>
              <a:rPr lang="en-CA" dirty="0" smtClean="0"/>
              <a:t>	</a:t>
            </a:r>
            <a:endParaRPr lang="en-CA" i="1" dirty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		E</a:t>
            </a:r>
            <a:r>
              <a:rPr lang="en-CA" baseline="-25000" dirty="0" smtClean="0"/>
              <a:t>t</a:t>
            </a:r>
            <a:r>
              <a:rPr lang="en-CA" dirty="0" smtClean="0"/>
              <a:t> ≡ top-down NO</a:t>
            </a:r>
            <a:r>
              <a:rPr lang="en-CA" baseline="-25000" dirty="0" smtClean="0"/>
              <a:t>x</a:t>
            </a:r>
            <a:r>
              <a:rPr lang="en-CA" dirty="0" smtClean="0"/>
              <a:t> emission</a:t>
            </a:r>
          </a:p>
          <a:p>
            <a:pPr marL="457200" lvl="1" indent="0">
              <a:buNone/>
            </a:pPr>
            <a:r>
              <a:rPr lang="en-CA" dirty="0" smtClean="0"/>
              <a:t>		</a:t>
            </a:r>
            <a:r>
              <a:rPr lang="en-CA" dirty="0" err="1" smtClean="0"/>
              <a:t>Ω</a:t>
            </a:r>
            <a:r>
              <a:rPr lang="en-CA" baseline="-25000" dirty="0" err="1" smtClean="0"/>
              <a:t>r</a:t>
            </a:r>
            <a:r>
              <a:rPr lang="en-CA" dirty="0" smtClean="0"/>
              <a:t> ≡ retrieved NO</a:t>
            </a:r>
            <a:r>
              <a:rPr lang="en-CA" baseline="-25000" dirty="0" smtClean="0"/>
              <a:t>2</a:t>
            </a:r>
            <a:r>
              <a:rPr lang="en-CA" dirty="0" smtClean="0"/>
              <a:t> column</a:t>
            </a:r>
          </a:p>
          <a:p>
            <a:pPr marL="457200" lvl="1" indent="0">
              <a:buNone/>
            </a:pPr>
            <a:r>
              <a:rPr lang="en-CA" dirty="0" smtClean="0"/>
              <a:t>		α ≡ linear coefficient (s</a:t>
            </a:r>
            <a:r>
              <a:rPr lang="en-CA" baseline="30000" dirty="0" smtClean="0"/>
              <a:t>-1</a:t>
            </a:r>
            <a:r>
              <a:rPr lang="en-CA" dirty="0" smtClean="0"/>
              <a:t>)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0"/>
            <a:r>
              <a:rPr lang="en-CA" dirty="0" smtClean="0">
                <a:solidFill>
                  <a:srgbClr val="00B0F0"/>
                </a:solidFill>
              </a:rPr>
              <a:t>Finite Difference Mass Balance</a:t>
            </a:r>
          </a:p>
          <a:p>
            <a:pPr marL="0" lvl="0" indent="0">
              <a:buNone/>
            </a:pPr>
            <a:r>
              <a:rPr lang="en-CA" dirty="0" smtClean="0">
                <a:solidFill>
                  <a:srgbClr val="FFFFFF"/>
                </a:solidFill>
              </a:rPr>
              <a:t>     	used for timely updates (</a:t>
            </a:r>
            <a:r>
              <a:rPr lang="en-CA" dirty="0" err="1" smtClean="0">
                <a:solidFill>
                  <a:srgbClr val="FFFFFF"/>
                </a:solidFill>
              </a:rPr>
              <a:t>Lamsal</a:t>
            </a:r>
            <a:r>
              <a:rPr lang="en-CA" dirty="0" smtClean="0">
                <a:solidFill>
                  <a:srgbClr val="FFFFFF"/>
                </a:solidFill>
              </a:rPr>
              <a:t> </a:t>
            </a:r>
            <a:r>
              <a:rPr lang="en-CA" dirty="0">
                <a:solidFill>
                  <a:srgbClr val="FFFFFF"/>
                </a:solidFill>
              </a:rPr>
              <a:t>et al., </a:t>
            </a:r>
            <a:r>
              <a:rPr lang="en-CA" dirty="0" smtClean="0">
                <a:solidFill>
                  <a:srgbClr val="FFFFFF"/>
                </a:solidFill>
              </a:rPr>
              <a:t>2011): </a:t>
            </a:r>
            <a:r>
              <a:rPr lang="en-CA" dirty="0">
                <a:solidFill>
                  <a:srgbClr val="FFFFFF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CA" dirty="0"/>
              <a:t> </a:t>
            </a:r>
            <a:r>
              <a:rPr lang="en-CA" dirty="0" smtClean="0"/>
              <a:t>    			</a:t>
            </a:r>
            <a:r>
              <a:rPr lang="en-CA" i="1" dirty="0" smtClean="0"/>
              <a:t>	</a:t>
            </a:r>
          </a:p>
          <a:p>
            <a:pPr marL="0" lvl="0" indent="0">
              <a:buNone/>
            </a:pPr>
            <a:endParaRPr lang="en-CA" i="1" dirty="0" smtClean="0"/>
          </a:p>
          <a:p>
            <a:pPr marL="0" lvl="0" indent="0">
              <a:buNone/>
            </a:pPr>
            <a:endParaRPr lang="en-CA" i="1" dirty="0"/>
          </a:p>
          <a:p>
            <a:pPr marL="0" lvl="0" indent="0">
              <a:buNone/>
            </a:pPr>
            <a:r>
              <a:rPr lang="en-CA" i="1" dirty="0"/>
              <a:t>	</a:t>
            </a:r>
            <a:r>
              <a:rPr lang="en-CA" i="1" dirty="0" smtClean="0"/>
              <a:t>	</a:t>
            </a:r>
            <a:r>
              <a:rPr lang="en-CA" i="1" dirty="0" err="1" smtClean="0"/>
              <a:t>E</a:t>
            </a:r>
            <a:r>
              <a:rPr lang="en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/>
              <a:t> </a:t>
            </a:r>
            <a:r>
              <a:rPr lang="en-CA" dirty="0"/>
              <a:t>≡ </a:t>
            </a:r>
            <a:r>
              <a:rPr lang="en-CA" i="1" dirty="0" smtClean="0"/>
              <a:t>a priori</a:t>
            </a:r>
            <a:r>
              <a:rPr lang="en-CA" dirty="0" smtClean="0"/>
              <a:t> </a:t>
            </a:r>
            <a:r>
              <a:rPr lang="en-CA" dirty="0"/>
              <a:t>NO</a:t>
            </a:r>
            <a:r>
              <a:rPr lang="en-CA" baseline="-25000" dirty="0"/>
              <a:t>x</a:t>
            </a:r>
            <a:r>
              <a:rPr lang="en-CA" dirty="0"/>
              <a:t> </a:t>
            </a:r>
            <a:r>
              <a:rPr lang="en-CA" dirty="0" smtClean="0"/>
              <a:t>emission</a:t>
            </a:r>
            <a:endParaRPr lang="en-CA" dirty="0"/>
          </a:p>
          <a:p>
            <a:pPr marL="0" lvl="0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  <a:r>
              <a:rPr lang="en-CA" dirty="0" err="1" smtClean="0"/>
              <a:t>Ω</a:t>
            </a:r>
            <a:r>
              <a:rPr lang="en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/>
              <a:t> </a:t>
            </a:r>
            <a:r>
              <a:rPr lang="en-CA" dirty="0"/>
              <a:t>≡ </a:t>
            </a:r>
            <a:r>
              <a:rPr lang="en-CA" i="1" dirty="0"/>
              <a:t>a priori</a:t>
            </a:r>
            <a:r>
              <a:rPr lang="en-CA" dirty="0" smtClean="0"/>
              <a:t> </a:t>
            </a:r>
            <a:r>
              <a:rPr lang="en-CA" dirty="0"/>
              <a:t>NO</a:t>
            </a:r>
            <a:r>
              <a:rPr lang="en-CA" baseline="-25000" dirty="0"/>
              <a:t>2</a:t>
            </a:r>
            <a:r>
              <a:rPr lang="en-CA" dirty="0"/>
              <a:t> </a:t>
            </a:r>
            <a:r>
              <a:rPr lang="en-CA" dirty="0" smtClean="0"/>
              <a:t>column</a:t>
            </a:r>
            <a:endParaRPr lang="en-CA" dirty="0"/>
          </a:p>
          <a:p>
            <a:pPr marL="0" lvl="0" indent="0">
              <a:buNone/>
            </a:pPr>
            <a:r>
              <a:rPr lang="en-CA" dirty="0" smtClean="0"/>
              <a:t>	</a:t>
            </a:r>
            <a:r>
              <a:rPr lang="en-US" dirty="0" smtClean="0"/>
              <a:t>	</a:t>
            </a:r>
            <a:r>
              <a:rPr lang="en-CA" i="1" dirty="0" smtClean="0">
                <a:solidFill>
                  <a:srgbClr val="FFFFFF"/>
                </a:solidFill>
              </a:rPr>
              <a:t> 	</a:t>
            </a:r>
          </a:p>
          <a:p>
            <a:pPr marL="0" lvl="0" indent="0">
              <a:buNone/>
            </a:pPr>
            <a:r>
              <a:rPr lang="en-CA" i="1" dirty="0">
                <a:solidFill>
                  <a:srgbClr val="FFFFFF"/>
                </a:solidFill>
              </a:rPr>
              <a:t>	</a:t>
            </a:r>
            <a:r>
              <a:rPr lang="en-CA" i="1" dirty="0" smtClean="0">
                <a:solidFill>
                  <a:srgbClr val="FFFFFF"/>
                </a:solidFill>
              </a:rPr>
              <a:t>		     </a:t>
            </a:r>
            <a:r>
              <a:rPr lang="en-CA" dirty="0" smtClean="0">
                <a:solidFill>
                  <a:srgbClr val="FFFFFF"/>
                </a:solidFill>
              </a:rPr>
              <a:t>(</a:t>
            </a:r>
            <a:r>
              <a:rPr lang="en-CA" dirty="0" err="1" smtClean="0">
                <a:solidFill>
                  <a:srgbClr val="FFFFFF"/>
                </a:solidFill>
              </a:rPr>
              <a:t>unitless</a:t>
            </a:r>
            <a:r>
              <a:rPr lang="en-CA" dirty="0" smtClean="0">
                <a:solidFill>
                  <a:srgbClr val="FFFFFF"/>
                </a:solidFill>
              </a:rPr>
              <a:t>)</a:t>
            </a:r>
            <a:endParaRPr lang="en-CA" i="1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CA" dirty="0" smtClean="0"/>
          </a:p>
          <a:p>
            <a:pPr lvl="0"/>
            <a:r>
              <a:rPr lang="en-CA" dirty="0" smtClean="0">
                <a:solidFill>
                  <a:srgbClr val="FFCC66"/>
                </a:solidFill>
              </a:rPr>
              <a:t>Iterative </a:t>
            </a:r>
            <a:r>
              <a:rPr lang="en-CA" dirty="0">
                <a:solidFill>
                  <a:srgbClr val="FFC000"/>
                </a:solidFill>
              </a:rPr>
              <a:t>Finite Difference Mass </a:t>
            </a:r>
            <a:r>
              <a:rPr lang="en-CA" dirty="0" smtClean="0">
                <a:solidFill>
                  <a:srgbClr val="FFC000"/>
                </a:solidFill>
              </a:rPr>
              <a:t>Balance</a:t>
            </a:r>
            <a:endParaRPr lang="en-CA" dirty="0">
              <a:solidFill>
                <a:srgbClr val="FFC000"/>
              </a:solidFill>
            </a:endParaRPr>
          </a:p>
          <a:p>
            <a:pPr lvl="0"/>
            <a:r>
              <a:rPr lang="en-CA" dirty="0" err="1" smtClean="0">
                <a:solidFill>
                  <a:srgbClr val="FFCC66"/>
                </a:solidFill>
              </a:rPr>
              <a:t>Adjoint</a:t>
            </a:r>
            <a:r>
              <a:rPr lang="en-CA" dirty="0" smtClean="0">
                <a:solidFill>
                  <a:srgbClr val="FFCC66"/>
                </a:solidFill>
              </a:rPr>
              <a:t> Approach: </a:t>
            </a:r>
            <a:r>
              <a:rPr lang="en-CA" dirty="0" smtClean="0"/>
              <a:t>formal inversion with linearization and iteration</a:t>
            </a:r>
            <a:r>
              <a:rPr lang="en-CA" dirty="0" smtClean="0">
                <a:solidFill>
                  <a:srgbClr val="FFCC66"/>
                </a:solidFill>
              </a:rPr>
              <a:t> </a:t>
            </a:r>
            <a:endParaRPr lang="en-CA" dirty="0">
              <a:solidFill>
                <a:srgbClr val="FFCC66"/>
              </a:solidFill>
            </a:endParaRPr>
          </a:p>
          <a:p>
            <a:pPr marL="457200" lvl="1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914400"/>
          <a:ext cx="13927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914400"/>
                        <a:ext cx="13927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86000" y="3505200"/>
          <a:ext cx="3200400" cy="10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5" imgW="1498320" imgH="482400" progId="Equation.DSMT4">
                  <p:embed/>
                </p:oleObj>
              </mc:Choice>
              <mc:Fallback>
                <p:oleObj name="Equation" r:id="rId5" imgW="1498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3505200"/>
                        <a:ext cx="3200400" cy="103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62200" y="5257799"/>
          <a:ext cx="1101438" cy="9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7" imgW="672840" imgH="558720" progId="Equation.DSMT4">
                  <p:embed/>
                </p:oleObj>
              </mc:Choice>
              <mc:Fallback>
                <p:oleObj name="Equation" r:id="rId7" imgW="672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5257799"/>
                        <a:ext cx="1101438" cy="9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629400" y="1295400"/>
            <a:ext cx="3048000" cy="2057400"/>
            <a:chOff x="6981825" y="1295400"/>
            <a:chExt cx="2667000" cy="164907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07629" y="1295400"/>
              <a:ext cx="2771" cy="129540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010400" y="2590800"/>
              <a:ext cx="203835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81825" y="2605923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solidFill>
                    <a:srgbClr val="92D050"/>
                  </a:solidFill>
                </a:rPr>
                <a:t>Surface NO</a:t>
              </a:r>
              <a:r>
                <a:rPr lang="en-CA" sz="1600" b="1" baseline="-25000" dirty="0" smtClean="0">
                  <a:solidFill>
                    <a:srgbClr val="92D050"/>
                  </a:solidFill>
                </a:rPr>
                <a:t>x</a:t>
              </a:r>
              <a:r>
                <a:rPr lang="en-CA" sz="1600" b="1" dirty="0" smtClean="0">
                  <a:solidFill>
                    <a:srgbClr val="92D050"/>
                  </a:solidFill>
                </a:rPr>
                <a:t> Emission</a:t>
              </a:r>
              <a:endParaRPr lang="en-CA" sz="16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7007630" y="1764550"/>
              <a:ext cx="1015798" cy="826250"/>
            </a:xfrm>
            <a:prstGeom prst="line">
              <a:avLst/>
            </a:prstGeom>
            <a:ln w="31750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858296" y="1319300"/>
              <a:ext cx="381000" cy="890500"/>
            </a:xfrm>
            <a:prstGeom prst="line">
              <a:avLst/>
            </a:prstGeom>
            <a:ln w="317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7007628" y="1395500"/>
              <a:ext cx="1145772" cy="898813"/>
            </a:xfrm>
            <a:custGeom>
              <a:avLst/>
              <a:gdLst>
                <a:gd name="connsiteX0" fmla="*/ 0 w 681644"/>
                <a:gd name="connsiteY0" fmla="*/ 523702 h 523702"/>
                <a:gd name="connsiteX1" fmla="*/ 299258 w 681644"/>
                <a:gd name="connsiteY1" fmla="*/ 473825 h 523702"/>
                <a:gd name="connsiteX2" fmla="*/ 556953 w 681644"/>
                <a:gd name="connsiteY2" fmla="*/ 274320 h 523702"/>
                <a:gd name="connsiteX3" fmla="*/ 681644 w 681644"/>
                <a:gd name="connsiteY3" fmla="*/ 0 h 523702"/>
                <a:gd name="connsiteX4" fmla="*/ 681644 w 681644"/>
                <a:gd name="connsiteY4" fmla="*/ 0 h 5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44" h="523702">
                  <a:moveTo>
                    <a:pt x="0" y="523702"/>
                  </a:moveTo>
                  <a:cubicBezTo>
                    <a:pt x="103216" y="519545"/>
                    <a:pt x="206433" y="515389"/>
                    <a:pt x="299258" y="473825"/>
                  </a:cubicBezTo>
                  <a:cubicBezTo>
                    <a:pt x="392084" y="432261"/>
                    <a:pt x="493222" y="353291"/>
                    <a:pt x="556953" y="274320"/>
                  </a:cubicBezTo>
                  <a:cubicBezTo>
                    <a:pt x="620684" y="195349"/>
                    <a:pt x="681644" y="0"/>
                    <a:pt x="681644" y="0"/>
                  </a:cubicBezTo>
                  <a:lnTo>
                    <a:pt x="681644" y="0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5084177" y="1545223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92D050"/>
                </a:solidFill>
              </a:rPr>
              <a:t> Trop NO</a:t>
            </a:r>
            <a:r>
              <a:rPr lang="en-CA" sz="1600" b="1" baseline="-25000" dirty="0" smtClean="0">
                <a:solidFill>
                  <a:srgbClr val="92D050"/>
                </a:solidFill>
              </a:rPr>
              <a:t>2</a:t>
            </a:r>
            <a:r>
              <a:rPr lang="en-CA" sz="1600" b="1" dirty="0" smtClean="0">
                <a:solidFill>
                  <a:srgbClr val="92D050"/>
                </a:solidFill>
              </a:rPr>
              <a:t> Column</a:t>
            </a:r>
            <a:endParaRPr lang="en-CA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CA" dirty="0" err="1" smtClean="0"/>
              <a:t>Adjoint</a:t>
            </a:r>
            <a:r>
              <a:rPr lang="en-CA" dirty="0" smtClean="0"/>
              <a:t> Approach Eliminates Smearing for Idealized Scenario</a:t>
            </a:r>
            <a:br>
              <a:rPr lang="en-CA" dirty="0" smtClean="0"/>
            </a:br>
            <a:r>
              <a:rPr lang="en-US" sz="2000" dirty="0">
                <a:solidFill>
                  <a:schemeClr val="bg1"/>
                </a:solidFill>
              </a:rPr>
              <a:t>Test to Recover </a:t>
            </a:r>
            <a:r>
              <a:rPr lang="en-US" sz="2000" dirty="0" smtClean="0">
                <a:solidFill>
                  <a:schemeClr val="bg1"/>
                </a:solidFill>
              </a:rPr>
              <a:t>Doubled </a:t>
            </a:r>
            <a:r>
              <a:rPr lang="en-US" sz="2000" dirty="0">
                <a:solidFill>
                  <a:schemeClr val="bg1"/>
                </a:solidFill>
              </a:rPr>
              <a:t>NO</a:t>
            </a:r>
            <a:r>
              <a:rPr lang="en-US" sz="2000" baseline="-25000" dirty="0">
                <a:solidFill>
                  <a:schemeClr val="bg1"/>
                </a:solidFill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Emissions in Four Locations Using a Week of Synthetic Observations of NO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Columns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Cooper et al., in prep.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Inset Values are Normalized Mean Error </a:t>
            </a:r>
            <a:endParaRPr lang="en-CA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503548"/>
            <a:ext cx="7543800" cy="4897253"/>
            <a:chOff x="1127488" y="1371599"/>
            <a:chExt cx="7380588" cy="47465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63492" r="32143"/>
            <a:stretch/>
          </p:blipFill>
          <p:spPr>
            <a:xfrm>
              <a:off x="1127488" y="2902266"/>
              <a:ext cx="6711447" cy="32159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47" t="1538" r="20238"/>
            <a:stretch/>
          </p:blipFill>
          <p:spPr>
            <a:xfrm>
              <a:off x="7822276" y="1375306"/>
              <a:ext cx="685800" cy="47428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25397" r="32143" b="57143"/>
            <a:stretch/>
          </p:blipFill>
          <p:spPr>
            <a:xfrm>
              <a:off x="1143001" y="1371599"/>
              <a:ext cx="6679276" cy="153066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413461" y="1143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January			July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CA" dirty="0" smtClean="0"/>
              <a:t>Similar Performance for Iterative Finite Difference Mass Balance and </a:t>
            </a:r>
            <a:r>
              <a:rPr lang="en-CA" dirty="0" err="1" smtClean="0"/>
              <a:t>Adjoint</a:t>
            </a:r>
            <a:r>
              <a:rPr lang="en-CA" dirty="0" smtClean="0"/>
              <a:t> Inversion Methods</a:t>
            </a:r>
            <a:endParaRPr lang="en-CA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02426" y="838200"/>
            <a:ext cx="8341952" cy="3421532"/>
            <a:chOff x="914400" y="1330036"/>
            <a:chExt cx="8156171" cy="33453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1" t="2655" r="54914" b="7964"/>
            <a:stretch/>
          </p:blipFill>
          <p:spPr bwMode="auto">
            <a:xfrm rot="5400000">
              <a:off x="3771900" y="-1527464"/>
              <a:ext cx="2438400" cy="8153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76" t="2655" r="10466" b="7964"/>
            <a:stretch/>
          </p:blipFill>
          <p:spPr bwMode="auto">
            <a:xfrm rot="5400000">
              <a:off x="4540405" y="145202"/>
              <a:ext cx="906932" cy="8153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6200" y="16492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Jan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67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July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8782" b="21795"/>
          <a:stretch/>
        </p:blipFill>
        <p:spPr bwMode="auto">
          <a:xfrm>
            <a:off x="4433427" y="4869333"/>
            <a:ext cx="4634373" cy="1531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35839" b="22276"/>
          <a:stretch/>
        </p:blipFill>
        <p:spPr bwMode="auto">
          <a:xfrm>
            <a:off x="0" y="4869333"/>
            <a:ext cx="4347747" cy="1512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Jan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3898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Jul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583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Jan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Jul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Cooper et al., in prep.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04800" y="4296358"/>
            <a:ext cx="8229600" cy="4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9pPr>
          </a:lstStyle>
          <a:p>
            <a:r>
              <a:rPr lang="en-CA" sz="2000" kern="0" dirty="0" smtClean="0"/>
              <a:t>	A Priori			A Priori – “Truth”</a:t>
            </a:r>
            <a:endParaRPr lang="en-CA" sz="2000" kern="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553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Inset Values are Normalized Mean Error </a:t>
            </a:r>
            <a:endParaRPr lang="en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9525000" cy="838200"/>
          </a:xfrm>
        </p:spPr>
        <p:txBody>
          <a:bodyPr/>
          <a:lstStyle/>
          <a:p>
            <a:r>
              <a:rPr lang="en-CA" dirty="0" smtClean="0"/>
              <a:t>All Methods Benefit from Density of Geostationary </a:t>
            </a:r>
            <a:r>
              <a:rPr lang="en-CA" dirty="0" err="1" smtClean="0"/>
              <a:t>Obs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761540" y="1061025"/>
            <a:ext cx="8077660" cy="3954042"/>
            <a:chOff x="457200" y="2076450"/>
            <a:chExt cx="8077660" cy="3954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1" t="22222" r="10254" b="62393"/>
            <a:stretch/>
          </p:blipFill>
          <p:spPr>
            <a:xfrm>
              <a:off x="457200" y="4720606"/>
              <a:ext cx="8077659" cy="13098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0" t="52992" r="10256" b="31623"/>
            <a:stretch/>
          </p:blipFill>
          <p:spPr>
            <a:xfrm>
              <a:off x="457200" y="3448050"/>
              <a:ext cx="8077660" cy="12725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4" t="83761" r="10256"/>
            <a:stretch/>
          </p:blipFill>
          <p:spPr>
            <a:xfrm>
              <a:off x="457200" y="2076450"/>
              <a:ext cx="8074661" cy="13716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858000" y="6519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Cooper et al., in prep.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288" y="551021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Basic Mass Balance – “Truth”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923" y="53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Iterative Finite Difference Mass Balance – “Truth”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8488" y="660975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err="1" smtClean="0">
                <a:solidFill>
                  <a:schemeClr val="bg1"/>
                </a:solidFill>
              </a:rPr>
              <a:t>Adjoint</a:t>
            </a:r>
            <a:r>
              <a:rPr lang="en-CA" sz="1600" b="1" dirty="0" smtClean="0">
                <a:solidFill>
                  <a:schemeClr val="bg1"/>
                </a:solidFill>
              </a:rPr>
              <a:t> Method – “Truth”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931" y="141658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GEO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627" y="264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LEO</a:t>
            </a:r>
          </a:p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PM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23" y="4038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LEO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</a:rPr>
              <a:t>A</a:t>
            </a:r>
            <a:r>
              <a:rPr lang="en-CA" sz="1600" b="1" dirty="0" smtClean="0">
                <a:solidFill>
                  <a:schemeClr val="bg1"/>
                </a:solidFill>
              </a:rPr>
              <a:t>M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532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Tests shown for July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484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Inset Values are Normalized Mean Error </a:t>
            </a:r>
            <a:endParaRPr lang="en-CA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6" t="2655" r="10466" b="7964"/>
          <a:stretch/>
        </p:blipFill>
        <p:spPr bwMode="auto">
          <a:xfrm rot="5400000">
            <a:off x="4351735" y="1429181"/>
            <a:ext cx="897783" cy="8071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0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CA" dirty="0" smtClean="0"/>
              <a:t>Iterative finite difference mass balance offers the potential for accurate and computationally efficient top-down emission constraints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96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charset="0"/>
              </a:defRPr>
            </a:lvl9pPr>
          </a:lstStyle>
          <a:p>
            <a:r>
              <a:rPr lang="en-CA" kern="0" dirty="0" smtClean="0"/>
              <a:t>Temporal Density of </a:t>
            </a:r>
            <a:r>
              <a:rPr lang="en-CA" kern="0" dirty="0"/>
              <a:t>Geostationary </a:t>
            </a:r>
            <a:r>
              <a:rPr lang="en-CA" kern="0" dirty="0" smtClean="0"/>
              <a:t>Observations (i.e. TEMPO) Benefits Inversion for NO</a:t>
            </a:r>
            <a:r>
              <a:rPr lang="en-CA" kern="0" baseline="-25000" dirty="0" smtClean="0"/>
              <a:t>x</a:t>
            </a:r>
            <a:r>
              <a:rPr lang="en-CA" kern="0" dirty="0" smtClean="0"/>
              <a:t> Emissions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356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11339</TotalTime>
  <Words>1124</Words>
  <Application>Microsoft Office PowerPoint</Application>
  <PresentationFormat>On-screen Show (4:3)</PresentationFormat>
  <Paragraphs>263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Franklin Gothic Book</vt:lpstr>
      <vt:lpstr>Franklin Gothic Medium</vt:lpstr>
      <vt:lpstr>Helvetica</vt:lpstr>
      <vt:lpstr>Times New Roman</vt:lpstr>
      <vt:lpstr>Wingdings</vt:lpstr>
      <vt:lpstr>8_Default Design</vt:lpstr>
      <vt:lpstr>Equation</vt:lpstr>
      <vt:lpstr>PowerPoint Presentation</vt:lpstr>
      <vt:lpstr>Major Challenges in the Retrieval and Interpretation of TEMPO NO2 Columns to Understand NOx Emissions</vt:lpstr>
      <vt:lpstr>Inversion Approaches for NOx Emissions using a CTM</vt:lpstr>
      <vt:lpstr>Inversion Approaches for NOx Emissions using a CTM</vt:lpstr>
      <vt:lpstr>Inversion Approaches for NOx Emissions using a CTM</vt:lpstr>
      <vt:lpstr>Adjoint Approach Eliminates Smearing for Idealized Scenario Test to Recover Doubled NOx Emissions in Four Locations Using a Week of Synthetic Observations of NO2 Columns</vt:lpstr>
      <vt:lpstr>Similar Performance for Iterative Finite Difference Mass Balance and Adjoint Inversion Methods</vt:lpstr>
      <vt:lpstr>All Methods Benefit from Density of Geostationary Obs</vt:lpstr>
      <vt:lpstr>Iterative finite difference mass balance offers the potential for accurate and computationally efficient top-down emission constraints</vt:lpstr>
      <vt:lpstr>E.g. NOy Deposition Updates</vt:lpstr>
      <vt:lpstr>NOy Deposition Derived from GOME/SCIAMACHY/GOME2</vt:lpstr>
      <vt:lpstr>NO2 Stratosphere-Troposphere Separation</vt:lpstr>
      <vt:lpstr>Current Operational Algorithm: Bucsela et al. 2013</vt:lpstr>
      <vt:lpstr>Current Operational Algorithm: Bucsela et al. 2013</vt:lpstr>
      <vt:lpstr>Current Operational Algorithm: Bucsela et al. 2013</vt:lpstr>
      <vt:lpstr>Test for TEMPO Field of Regard</vt:lpstr>
      <vt:lpstr>July Results: Stratosphere NO2</vt:lpstr>
      <vt:lpstr>July Troposphere NO2: Highly Consistent Results</vt:lpstr>
      <vt:lpstr>July Monthly Mean: Highly Consistent Results</vt:lpstr>
      <vt:lpstr>January Results</vt:lpstr>
      <vt:lpstr>January Results</vt:lpstr>
      <vt:lpstr>PowerPoint Presentation</vt:lpstr>
      <vt:lpstr>PowerPoint Presentation</vt:lpstr>
      <vt:lpstr>January Results: AMFtrop &gt; 0.5</vt:lpstr>
      <vt:lpstr>January Mean: AMF Filter Produces Consistent Results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 sat data, be wary of bias</dc:title>
  <dc:creator>rvmartin</dc:creator>
  <cp:lastModifiedBy>Randall Martin</cp:lastModifiedBy>
  <cp:revision>197</cp:revision>
  <dcterms:created xsi:type="dcterms:W3CDTF">2013-05-29T14:14:59Z</dcterms:created>
  <dcterms:modified xsi:type="dcterms:W3CDTF">2016-06-02T12:18:20Z</dcterms:modified>
</cp:coreProperties>
</file>